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1" r:id="rId1"/>
  </p:sldMasterIdLst>
  <p:notesMasterIdLst>
    <p:notesMasterId r:id="rId38"/>
  </p:notesMasterIdLst>
  <p:sldIdLst>
    <p:sldId id="256" r:id="rId2"/>
    <p:sldId id="262" r:id="rId3"/>
    <p:sldId id="276" r:id="rId4"/>
    <p:sldId id="277" r:id="rId5"/>
    <p:sldId id="260" r:id="rId6"/>
    <p:sldId id="263" r:id="rId7"/>
    <p:sldId id="264" r:id="rId8"/>
    <p:sldId id="278" r:id="rId9"/>
    <p:sldId id="265" r:id="rId10"/>
    <p:sldId id="259" r:id="rId11"/>
    <p:sldId id="258" r:id="rId12"/>
    <p:sldId id="266" r:id="rId13"/>
    <p:sldId id="267" r:id="rId14"/>
    <p:sldId id="279" r:id="rId15"/>
    <p:sldId id="274" r:id="rId16"/>
    <p:sldId id="268" r:id="rId17"/>
    <p:sldId id="269" r:id="rId18"/>
    <p:sldId id="270" r:id="rId19"/>
    <p:sldId id="271" r:id="rId20"/>
    <p:sldId id="273" r:id="rId21"/>
    <p:sldId id="272" r:id="rId22"/>
    <p:sldId id="275" r:id="rId23"/>
    <p:sldId id="281" r:id="rId24"/>
    <p:sldId id="280" r:id="rId25"/>
    <p:sldId id="282" r:id="rId26"/>
    <p:sldId id="283" r:id="rId27"/>
    <p:sldId id="284" r:id="rId28"/>
    <p:sldId id="285" r:id="rId29"/>
    <p:sldId id="287" r:id="rId30"/>
    <p:sldId id="289" r:id="rId31"/>
    <p:sldId id="292" r:id="rId32"/>
    <p:sldId id="291" r:id="rId33"/>
    <p:sldId id="294" r:id="rId34"/>
    <p:sldId id="293" r:id="rId35"/>
    <p:sldId id="295" r:id="rId36"/>
    <p:sldId id="296" r:id="rId37"/>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9892" autoAdjust="0"/>
  </p:normalViewPr>
  <p:slideViewPr>
    <p:cSldViewPr>
      <p:cViewPr>
        <p:scale>
          <a:sx n="80" d="100"/>
          <a:sy n="80" d="100"/>
        </p:scale>
        <p:origin x="-1522" y="-62"/>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8F54F3-5DB3-4413-B1E1-19D92D1FD433}" type="datetimeFigureOut">
              <a:rPr lang="fr-FR" smtClean="0"/>
              <a:t>01/02/2013</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F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28BEE6F-F35A-47FA-A2AA-6DF68E26F3E3}" type="slidenum">
              <a:rPr lang="fr-FR" smtClean="0"/>
              <a:t>‹N°›</a:t>
            </a:fld>
            <a:endParaRPr lang="fr-FR"/>
          </a:p>
        </p:txBody>
      </p:sp>
    </p:spTree>
    <p:extLst>
      <p:ext uri="{BB962C8B-B14F-4D97-AF65-F5344CB8AC3E}">
        <p14:creationId xmlns:p14="http://schemas.microsoft.com/office/powerpoint/2010/main" val="2244129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a:t>
            </a:fld>
            <a:endParaRPr lang="fr-FR"/>
          </a:p>
        </p:txBody>
      </p:sp>
    </p:spTree>
    <p:extLst>
      <p:ext uri="{BB962C8B-B14F-4D97-AF65-F5344CB8AC3E}">
        <p14:creationId xmlns:p14="http://schemas.microsoft.com/office/powerpoint/2010/main" val="2029797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Orientation Objet très proche</a:t>
            </a:r>
            <a:r>
              <a:rPr lang="fr-FR" baseline="0" dirty="0" smtClean="0"/>
              <a:t> de RDF</a:t>
            </a:r>
            <a:endParaRPr lang="fr-FR" dirty="0" smtClean="0"/>
          </a:p>
          <a:p>
            <a:r>
              <a:rPr lang="fr-FR" dirty="0" smtClean="0"/>
              <a:t>Classe : Catégorie d’éléments</a:t>
            </a:r>
            <a:r>
              <a:rPr lang="fr-FR" baseline="0" dirty="0" smtClean="0"/>
              <a:t> qui partagent les mêmes caractéristiques. Exemple : une personne. Les classes sont organisées sous la forme d’une hiérarchie. Une classe peut donc avoir des sous-classes et des superclasses</a:t>
            </a:r>
          </a:p>
          <a:p>
            <a:endParaRPr lang="fr-FR" baseline="0" dirty="0" smtClean="0"/>
          </a:p>
          <a:p>
            <a:r>
              <a:rPr lang="fr-FR" baseline="0" dirty="0" smtClean="0"/>
              <a:t>Propriété : Définition de relations entre les classes. Les propriétés sont elles-mêmes organisées sous la forme d’une hiérarchie, avec des sous-propriétés et des </a:t>
            </a:r>
            <a:r>
              <a:rPr lang="fr-FR" baseline="0" dirty="0" err="1" smtClean="0"/>
              <a:t>superpropriétés</a:t>
            </a:r>
            <a:r>
              <a:rPr lang="fr-FR" baseline="0" dirty="0" smtClean="0"/>
              <a:t>.</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13</a:t>
            </a:fld>
            <a:endParaRPr lang="fr-FR"/>
          </a:p>
        </p:txBody>
      </p:sp>
    </p:spTree>
    <p:extLst>
      <p:ext uri="{BB962C8B-B14F-4D97-AF65-F5344CB8AC3E}">
        <p14:creationId xmlns:p14="http://schemas.microsoft.com/office/powerpoint/2010/main" val="1530886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Custody</a:t>
            </a:r>
            <a:r>
              <a:rPr lang="fr-FR" dirty="0" smtClean="0"/>
              <a:t> = Détention</a:t>
            </a:r>
          </a:p>
          <a:p>
            <a:r>
              <a:rPr lang="fr-FR" dirty="0" smtClean="0"/>
              <a:t>Voici</a:t>
            </a:r>
            <a:r>
              <a:rPr lang="fr-FR" baseline="0" dirty="0" smtClean="0"/>
              <a:t> ici aussi un exemple assez simple, où l’on figurent les différents « Agents » c’est-à-dire personnes physiques ou morales, qui ont possédé ce fameux </a:t>
            </a:r>
            <a:r>
              <a:rPr lang="fr-FR" baseline="0" dirty="0" err="1" smtClean="0"/>
              <a:t>auto-portrait</a:t>
            </a:r>
            <a:r>
              <a:rPr lang="fr-FR" baseline="0" dirty="0" smtClean="0"/>
              <a:t> de Van Gogh, qui d’ailleurs d’après une publication récente serait en fait un portrait de son frère Théo. </a:t>
            </a:r>
          </a:p>
          <a:p>
            <a:r>
              <a:rPr lang="fr-FR" baseline="0" dirty="0" smtClean="0"/>
              <a:t>On commence ici à percevoir l’une des caractéristiques du CIDOC : l’attachement aux événements. Ainsi, le CIDOC possède une classe qui se nomme Transfer of </a:t>
            </a:r>
            <a:r>
              <a:rPr lang="fr-FR" baseline="0" dirty="0" err="1" smtClean="0"/>
              <a:t>Custody</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16</a:t>
            </a:fld>
            <a:endParaRPr lang="fr-FR"/>
          </a:p>
        </p:txBody>
      </p:sp>
    </p:spTree>
    <p:extLst>
      <p:ext uri="{BB962C8B-B14F-4D97-AF65-F5344CB8AC3E}">
        <p14:creationId xmlns:p14="http://schemas.microsoft.com/office/powerpoint/2010/main" val="32445369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17</a:t>
            </a:fld>
            <a:endParaRPr lang="fr-FR"/>
          </a:p>
        </p:txBody>
      </p:sp>
    </p:spTree>
    <p:extLst>
      <p:ext uri="{BB962C8B-B14F-4D97-AF65-F5344CB8AC3E}">
        <p14:creationId xmlns:p14="http://schemas.microsoft.com/office/powerpoint/2010/main" val="16649975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Cet</a:t>
            </a:r>
            <a:r>
              <a:rPr lang="fr-FR" baseline="0" dirty="0" smtClean="0"/>
              <a:t> exemple décrit l’ensemble des actions qui sont faites lors de la conversion d’une image au format JPG vers le format PNG, avec au passage la création d’un </a:t>
            </a:r>
            <a:r>
              <a:rPr lang="fr-FR" baseline="0" dirty="0" err="1" smtClean="0"/>
              <a:t>thumbnail</a:t>
            </a:r>
            <a:r>
              <a:rPr lang="fr-FR" baseline="0" dirty="0" smtClean="0"/>
              <a:t>. Bien sûr, on peut se dire « à quoi bon » lorsqu’on se retrouve avec cette apparente complexité pour décrire quelque chose somme toute de très banal qui s’effectue en 2 clicks dans Photoshop. Il n’empêche, le CRM permet décrire ces actions formellement, ce qui est précieux dans le domaine de la conservation des œuvres numériques. Ces œuvres, pour peu qu’elles soient multimédia peuvent s’avérer très complexes à « </a:t>
            </a:r>
            <a:r>
              <a:rPr lang="fr-FR" baseline="0" dirty="0" err="1" smtClean="0"/>
              <a:t>re-jouer</a:t>
            </a:r>
            <a:r>
              <a:rPr lang="fr-FR" baseline="0" dirty="0" smtClean="0"/>
              <a:t> » à peine quelques années après leur création. Ayant travaillé pendant 2 années à </a:t>
            </a:r>
            <a:r>
              <a:rPr lang="fr-FR" baseline="0" dirty="0" err="1" smtClean="0"/>
              <a:t>l’Ircam</a:t>
            </a:r>
            <a:r>
              <a:rPr lang="fr-FR" baseline="0" dirty="0" smtClean="0"/>
              <a:t> au service qui assurait la maintenance et la sauvegarde de ses studios de création, je puis vous assurer que la conservation de l’environnement informatique et technique qui a conduit à la création ( et qui plus est à l’interprétation ) d’une œuvre contemporaine peut s’avérer très délicate. .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Ce type de formalisme ( CIDOC-CRM ), peut aider à construire un système d’information qui permettrait d’assurer la conservation de ce type d’œuvre. </a:t>
            </a:r>
          </a:p>
          <a:p>
            <a:pPr marL="0" marR="0" indent="0" algn="l" defTabSz="914400" rtl="0" eaLnBrk="1" fontAlgn="auto" latinLnBrk="0" hangingPunct="1">
              <a:lnSpc>
                <a:spcPct val="100000"/>
              </a:lnSpc>
              <a:spcBef>
                <a:spcPts val="0"/>
              </a:spcBef>
              <a:spcAft>
                <a:spcPts val="0"/>
              </a:spcAft>
              <a:buClrTx/>
              <a:buSzTx/>
              <a:buFontTx/>
              <a:buNone/>
              <a:tabLst/>
              <a:defRPr/>
            </a:pPr>
            <a:r>
              <a:rPr lang="fr-FR" baseline="0" dirty="0" smtClean="0"/>
              <a:t>Cela peut d’ailleurs parfaitement s’appliquer à tout type de technique utilisée lors de la création d’un objet physique. Le laboratoire du Musée de la musique, à la Cité de la musique, s’attache entre-autre à comprendre les processus de fabrication ( et notamment les recettes ) des vernis utilisés sur les différents instruments de la famille des cordes.</a:t>
            </a:r>
            <a:endParaRPr lang="el-GR" dirty="0" smtClean="0"/>
          </a:p>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18</a:t>
            </a:fld>
            <a:endParaRPr lang="fr-FR"/>
          </a:p>
        </p:txBody>
      </p:sp>
    </p:spTree>
    <p:extLst>
      <p:ext uri="{BB962C8B-B14F-4D97-AF65-F5344CB8AC3E}">
        <p14:creationId xmlns:p14="http://schemas.microsoft.com/office/powerpoint/2010/main" val="2212696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 name="Rectangle 7"/>
          <p:cNvSpPr>
            <a:spLocks noGrp="1" noChangeArrowheads="1"/>
          </p:cNvSpPr>
          <p:nvPr>
            <p:ph type="sldNum" sz="quarter" idx="5"/>
          </p:nvPr>
        </p:nvSpPr>
        <p:spPr/>
        <p:txBody>
          <a:bodyPr/>
          <a:lstStyle/>
          <a:p>
            <a:pPr>
              <a:defRPr/>
            </a:pPr>
            <a:fld id="{AA565995-80FA-4F25-8211-9BF8286429A4}" type="slidenum">
              <a:rPr lang="de-DE"/>
              <a:pPr>
                <a:defRPr/>
              </a:pPr>
              <a:t>23</a:t>
            </a:fld>
            <a:endParaRPr lang="de-DE"/>
          </a:p>
        </p:txBody>
      </p:sp>
      <p:sp>
        <p:nvSpPr>
          <p:cNvPr id="79875" name="Rectangle 1026"/>
          <p:cNvSpPr txBox="1">
            <a:spLocks noGrp="1" noRot="1" noChangeAspect="1" noChangeArrowheads="1" noTextEdit="1"/>
          </p:cNvSpPr>
          <p:nvPr>
            <p:ph type="sldImg"/>
          </p:nvPr>
        </p:nvSpPr>
        <p:spPr>
          <a:xfrm>
            <a:off x="0" y="0"/>
            <a:ext cx="1588" cy="1588"/>
          </a:xfrm>
          <a:solidFill>
            <a:srgbClr val="FFFFFF"/>
          </a:solidFill>
          <a:ln/>
        </p:spPr>
      </p:sp>
      <p:sp>
        <p:nvSpPr>
          <p:cNvPr id="359427" name="Rectangle 1027"/>
          <p:cNvSpPr txBox="1">
            <a:spLocks noGrp="1" noChangeArrowheads="1"/>
          </p:cNvSpPr>
          <p:nvPr>
            <p:ph type="body" idx="1"/>
          </p:nvPr>
        </p:nvSpPr>
        <p:spPr>
          <a:xfrm>
            <a:off x="0" y="0"/>
            <a:ext cx="1586" cy="1453"/>
          </a:xfrm>
          <a:ln>
            <a:round/>
          </a:ln>
        </p:spPr>
        <p:txBody>
          <a:bodyPr wrap="none" anchor="ctr">
            <a:normAutofit fontScale="25000" lnSpcReduction="20000"/>
          </a:bodyPr>
          <a:lstStyle/>
          <a:p>
            <a:pPr>
              <a:spcBef>
                <a:spcPct val="0"/>
              </a:spcBef>
              <a:defRPr/>
            </a:pPr>
            <a:endParaRPr lang="de-DE" sz="1900" dirty="0">
              <a:latin typeface="Arial" pitchFamily="34" charset="0"/>
              <a:ea typeface="WenQuanYi Micro Hei" charset="0"/>
              <a:cs typeface="WenQuanYi Micro Hei" charset="0"/>
            </a:endParaRPr>
          </a:p>
        </p:txBody>
      </p:sp>
      <p:sp>
        <p:nvSpPr>
          <p:cNvPr id="359428" name="Text Box 1028"/>
          <p:cNvSpPr txBox="1">
            <a:spLocks noChangeArrowheads="1"/>
          </p:cNvSpPr>
          <p:nvPr/>
        </p:nvSpPr>
        <p:spPr bwMode="auto">
          <a:xfrm>
            <a:off x="0" y="0"/>
            <a:ext cx="1586" cy="1453"/>
          </a:xfrm>
          <a:prstGeom prst="rect">
            <a:avLst/>
          </a:prstGeom>
          <a:noFill/>
          <a:ln w="9525">
            <a:noFill/>
            <a:round/>
            <a:headEnd/>
            <a:tailEnd/>
          </a:ln>
          <a:effectLst/>
        </p:spPr>
        <p:txBody>
          <a:bodyPr lIns="86076" tIns="43039" rIns="86076" bIns="43039"/>
          <a:lstStyle/>
          <a:p>
            <a:pPr hangingPunct="0">
              <a:buClr>
                <a:srgbClr val="000000"/>
              </a:buClr>
              <a:buSzPct val="100000"/>
              <a:buFont typeface="Times New Roman" pitchFamily="18" charset="0"/>
              <a:buNone/>
              <a:defRPr/>
            </a:pPr>
            <a:fld id="{FA08BDE2-C9E5-442C-8379-0E3CF22BDACE}" type="slidenum">
              <a:rPr lang="de-DE">
                <a:solidFill>
                  <a:srgbClr val="000000"/>
                </a:solidFill>
                <a:ea typeface="+mn-ea" charset="0"/>
                <a:cs typeface="+mn-ea" charset="0"/>
              </a:rPr>
              <a:pPr hangingPunct="0">
                <a:buClr>
                  <a:srgbClr val="000000"/>
                </a:buClr>
                <a:buSzPct val="100000"/>
                <a:buFont typeface="Times New Roman" pitchFamily="18" charset="0"/>
                <a:buNone/>
                <a:defRPr/>
              </a:pPr>
              <a:t>23</a:t>
            </a:fld>
            <a:endParaRPr lang="de-DE">
              <a:solidFill>
                <a:srgbClr val="000000"/>
              </a:solidFill>
              <a:ea typeface="+mn-ea" charset="0"/>
              <a:cs typeface="+mn-ea"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Je</a:t>
            </a:r>
            <a:r>
              <a:rPr lang="fr-FR" baseline="0" dirty="0" smtClean="0"/>
              <a:t> vais donc maintenant vous parler d’un nouveau format qui est entrain d’apparaître dans le monde des Musées, et qui s’appelle LIDO. LIDO est jeune mais il a déjà fait ses preuves dans des projets avec des volumes importants de données, tel que le projet ATHENA, agrégateur de plus de 2 millions de descriptions d’objets, ou avec des projets très verticaux, tels que MIMO, dont je vais vous parler plus tard.</a:t>
            </a:r>
          </a:p>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24</a:t>
            </a:fld>
            <a:endParaRPr lang="fr-FR"/>
          </a:p>
        </p:txBody>
      </p:sp>
    </p:spTree>
    <p:extLst>
      <p:ext uri="{BB962C8B-B14F-4D97-AF65-F5344CB8AC3E}">
        <p14:creationId xmlns:p14="http://schemas.microsoft.com/office/powerpoint/2010/main" val="997763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Afin que ces métadonnées puissent être réutilisées dans divers services en ligne</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Ces</a:t>
            </a:r>
            <a:r>
              <a:rPr lang="fr-FR" baseline="0" dirty="0" smtClean="0"/>
              <a:t> services peuvent être un simple site web ( celui du Musée lui-même ), mais aussi un entrepôt de ressources numériques ou agrégateur de données tel que </a:t>
            </a:r>
            <a:r>
              <a:rPr lang="fr-FR" baseline="0" dirty="0" err="1" smtClean="0"/>
              <a:t>Europeana</a:t>
            </a:r>
            <a:r>
              <a:rPr lang="fr-FR" baseline="0" dirty="0" smtClean="0"/>
              <a:t>, qui </a:t>
            </a:r>
            <a:r>
              <a:rPr lang="fr-FR" baseline="0" dirty="0" err="1" smtClean="0"/>
              <a:t>ré-exposent</a:t>
            </a:r>
            <a:r>
              <a:rPr lang="fr-FR" baseline="0" dirty="0" smtClean="0"/>
              <a:t> les données sur le web de données après les avoir homogénéisées et voir même enrichies.</a:t>
            </a: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fr-FR"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Ce format</a:t>
            </a:r>
            <a:r>
              <a:rPr lang="fr-FR" baseline="0" dirty="0" smtClean="0"/>
              <a:t> est disponible sous la forme d’un </a:t>
            </a:r>
            <a:r>
              <a:rPr lang="fr-FR" baseline="0" dirty="0" err="1" smtClean="0"/>
              <a:t>schema</a:t>
            </a:r>
            <a:r>
              <a:rPr lang="fr-FR" baseline="0" dirty="0" smtClean="0"/>
              <a:t> XML</a:t>
            </a:r>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25</a:t>
            </a:fld>
            <a:endParaRPr lang="fr-FR"/>
          </a:p>
        </p:txBody>
      </p:sp>
    </p:spTree>
    <p:extLst>
      <p:ext uri="{BB962C8B-B14F-4D97-AF65-F5344CB8AC3E}">
        <p14:creationId xmlns:p14="http://schemas.microsoft.com/office/powerpoint/2010/main" val="18538277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de-DE" dirty="0" smtClean="0"/>
              <a:t>Format </a:t>
            </a:r>
            <a:r>
              <a:rPr lang="de-DE" dirty="0" err="1" smtClean="0"/>
              <a:t>très</a:t>
            </a:r>
            <a:r>
              <a:rPr lang="de-DE" dirty="0" smtClean="0"/>
              <a:t> </a:t>
            </a:r>
            <a:r>
              <a:rPr lang="de-DE" dirty="0" err="1" smtClean="0"/>
              <a:t>complet</a:t>
            </a:r>
            <a:r>
              <a:rPr lang="de-DE" dirty="0" smtClean="0"/>
              <a:t> </a:t>
            </a:r>
            <a:r>
              <a:rPr lang="de-DE" dirty="0" err="1" smtClean="0"/>
              <a:t>pour</a:t>
            </a:r>
            <a:r>
              <a:rPr lang="de-DE" dirty="0" smtClean="0"/>
              <a:t> </a:t>
            </a:r>
            <a:r>
              <a:rPr lang="de-DE" dirty="0" err="1" smtClean="0"/>
              <a:t>décrire</a:t>
            </a:r>
            <a:r>
              <a:rPr lang="de-DE" dirty="0" smtClean="0"/>
              <a:t> des </a:t>
            </a:r>
            <a:r>
              <a:rPr lang="de-DE" dirty="0" err="1" smtClean="0"/>
              <a:t>objets</a:t>
            </a:r>
            <a:r>
              <a:rPr lang="de-DE" dirty="0" smtClean="0"/>
              <a:t> de Musée </a:t>
            </a:r>
            <a:r>
              <a:rPr lang="de-DE" dirty="0" err="1" smtClean="0"/>
              <a:t>mais</a:t>
            </a:r>
            <a:r>
              <a:rPr lang="de-DE" dirty="0" smtClean="0"/>
              <a:t> </a:t>
            </a:r>
            <a:r>
              <a:rPr lang="de-DE" dirty="0" err="1" smtClean="0"/>
              <a:t>aussi</a:t>
            </a:r>
            <a:r>
              <a:rPr lang="de-DE" dirty="0" smtClean="0"/>
              <a:t> </a:t>
            </a:r>
            <a:r>
              <a:rPr lang="de-DE" dirty="0" err="1" smtClean="0"/>
              <a:t>très</a:t>
            </a:r>
            <a:r>
              <a:rPr lang="de-DE" dirty="0" smtClean="0"/>
              <a:t> </a:t>
            </a:r>
            <a:r>
              <a:rPr lang="de-DE" dirty="0" err="1" smtClean="0"/>
              <a:t>souple</a:t>
            </a:r>
            <a:r>
              <a:rPr lang="de-DE" dirty="0" smtClean="0"/>
              <a:t>, </a:t>
            </a:r>
            <a:r>
              <a:rPr lang="de-DE" dirty="0" err="1" smtClean="0"/>
              <a:t>avec</a:t>
            </a:r>
            <a:r>
              <a:rPr lang="de-DE" dirty="0" smtClean="0"/>
              <a:t> </a:t>
            </a:r>
            <a:r>
              <a:rPr lang="de-DE" dirty="0" err="1" smtClean="0"/>
              <a:t>peu</a:t>
            </a:r>
            <a:r>
              <a:rPr lang="de-DE" dirty="0" smtClean="0"/>
              <a:t> de </a:t>
            </a:r>
            <a:r>
              <a:rPr lang="de-DE" dirty="0" err="1" smtClean="0"/>
              <a:t>champs</a:t>
            </a:r>
            <a:r>
              <a:rPr lang="de-DE" dirty="0" smtClean="0"/>
              <a:t> </a:t>
            </a:r>
            <a:r>
              <a:rPr lang="de-DE" dirty="0" err="1" smtClean="0"/>
              <a:t>obligatoire</a:t>
            </a:r>
            <a:r>
              <a:rPr lang="de-DE" dirty="0" smtClean="0"/>
              <a:t>. </a:t>
            </a:r>
          </a:p>
          <a:p>
            <a:endParaRPr lang="de-DE" baseline="0" dirty="0" smtClean="0"/>
          </a:p>
          <a:p>
            <a:r>
              <a:rPr lang="de-DE" baseline="0" dirty="0" err="1" smtClean="0"/>
              <a:t>L‘un</a:t>
            </a:r>
            <a:r>
              <a:rPr lang="de-DE" baseline="0" dirty="0" smtClean="0"/>
              <a:t> des </a:t>
            </a:r>
            <a:r>
              <a:rPr lang="de-DE" baseline="0" dirty="0" err="1" smtClean="0"/>
              <a:t>problèmes</a:t>
            </a:r>
            <a:r>
              <a:rPr lang="de-DE" baseline="0" dirty="0" smtClean="0"/>
              <a:t> </a:t>
            </a:r>
            <a:r>
              <a:rPr lang="de-DE" baseline="0" dirty="0" err="1" smtClean="0"/>
              <a:t>que</a:t>
            </a:r>
            <a:r>
              <a:rPr lang="de-DE" baseline="0" dirty="0" smtClean="0"/>
              <a:t> </a:t>
            </a:r>
            <a:r>
              <a:rPr lang="de-DE" baseline="0" dirty="0" err="1" smtClean="0"/>
              <a:t>l‘on</a:t>
            </a:r>
            <a:r>
              <a:rPr lang="de-DE" baseline="0" dirty="0" smtClean="0"/>
              <a:t> </a:t>
            </a:r>
            <a:r>
              <a:rPr lang="de-DE" baseline="0" dirty="0" err="1" smtClean="0"/>
              <a:t>rencontre</a:t>
            </a:r>
            <a:r>
              <a:rPr lang="de-DE" baseline="0" dirty="0" smtClean="0"/>
              <a:t> </a:t>
            </a:r>
            <a:r>
              <a:rPr lang="de-DE" baseline="0" dirty="0" err="1" smtClean="0"/>
              <a:t>dans</a:t>
            </a:r>
            <a:r>
              <a:rPr lang="de-DE" baseline="0" dirty="0" smtClean="0"/>
              <a:t> les </a:t>
            </a:r>
            <a:r>
              <a:rPr lang="de-DE" baseline="0" dirty="0" err="1" smtClean="0"/>
              <a:t>systèmes</a:t>
            </a:r>
            <a:r>
              <a:rPr lang="de-DE" baseline="0" dirty="0" smtClean="0"/>
              <a:t> de </a:t>
            </a:r>
            <a:r>
              <a:rPr lang="de-DE" baseline="0" dirty="0" err="1" smtClean="0"/>
              <a:t>gestion</a:t>
            </a:r>
            <a:r>
              <a:rPr lang="de-DE" baseline="0" dirty="0" smtClean="0"/>
              <a:t> de </a:t>
            </a:r>
            <a:r>
              <a:rPr lang="de-DE" baseline="0" dirty="0" err="1" smtClean="0"/>
              <a:t>collection</a:t>
            </a:r>
            <a:r>
              <a:rPr lang="de-DE" baseline="0" dirty="0" smtClean="0"/>
              <a:t> des </a:t>
            </a:r>
            <a:r>
              <a:rPr lang="de-DE" baseline="0" dirty="0" err="1" smtClean="0"/>
              <a:t>Musées</a:t>
            </a:r>
            <a:r>
              <a:rPr lang="de-DE" baseline="0" dirty="0" smtClean="0"/>
              <a:t> </a:t>
            </a:r>
            <a:r>
              <a:rPr lang="de-DE" baseline="0" dirty="0" err="1" smtClean="0"/>
              <a:t>c‘est</a:t>
            </a:r>
            <a:r>
              <a:rPr lang="de-DE" baseline="0" dirty="0" smtClean="0"/>
              <a:t> </a:t>
            </a:r>
            <a:r>
              <a:rPr lang="de-DE" baseline="0" dirty="0" err="1" smtClean="0"/>
              <a:t>qu‘on</a:t>
            </a:r>
            <a:r>
              <a:rPr lang="de-DE" baseline="0" dirty="0" smtClean="0"/>
              <a:t> ne </a:t>
            </a:r>
            <a:r>
              <a:rPr lang="de-DE" baseline="0" dirty="0" err="1" smtClean="0"/>
              <a:t>sait</a:t>
            </a:r>
            <a:r>
              <a:rPr lang="de-DE" baseline="0" dirty="0" smtClean="0"/>
              <a:t> plus </a:t>
            </a:r>
            <a:r>
              <a:rPr lang="de-DE" baseline="0" dirty="0" err="1" smtClean="0"/>
              <a:t>trop</a:t>
            </a:r>
            <a:r>
              <a:rPr lang="de-DE" baseline="0" dirty="0" smtClean="0"/>
              <a:t> </a:t>
            </a:r>
            <a:r>
              <a:rPr lang="de-DE" baseline="0" dirty="0" err="1" smtClean="0"/>
              <a:t>ce</a:t>
            </a:r>
            <a:r>
              <a:rPr lang="de-DE" baseline="0" dirty="0" smtClean="0"/>
              <a:t> </a:t>
            </a:r>
            <a:r>
              <a:rPr lang="de-DE" baseline="0" dirty="0" err="1" smtClean="0"/>
              <a:t>qu‘on</a:t>
            </a:r>
            <a:r>
              <a:rPr lang="de-DE" baseline="0" dirty="0" smtClean="0"/>
              <a:t> </a:t>
            </a:r>
            <a:r>
              <a:rPr lang="de-DE" baseline="0" dirty="0" err="1" smtClean="0"/>
              <a:t>manipule</a:t>
            </a:r>
            <a:r>
              <a:rPr lang="de-DE" baseline="0" dirty="0" smtClean="0"/>
              <a:t> </a:t>
            </a:r>
            <a:r>
              <a:rPr lang="de-DE" baseline="0" dirty="0" err="1" smtClean="0"/>
              <a:t>comme</a:t>
            </a:r>
            <a:r>
              <a:rPr lang="de-DE" baseline="0" dirty="0" smtClean="0"/>
              <a:t> </a:t>
            </a:r>
            <a:r>
              <a:rPr lang="de-DE" baseline="0" dirty="0" err="1" smtClean="0"/>
              <a:t>métadonnées</a:t>
            </a:r>
            <a:r>
              <a:rPr lang="de-DE" baseline="0" dirty="0" smtClean="0"/>
              <a:t> : </a:t>
            </a:r>
            <a:r>
              <a:rPr lang="de-DE" baseline="0" dirty="0" err="1" smtClean="0"/>
              <a:t>celles</a:t>
            </a:r>
            <a:r>
              <a:rPr lang="de-DE" baseline="0" dirty="0" smtClean="0"/>
              <a:t> </a:t>
            </a:r>
            <a:r>
              <a:rPr lang="de-DE" baseline="0" dirty="0" err="1" smtClean="0"/>
              <a:t>qui</a:t>
            </a:r>
            <a:r>
              <a:rPr lang="de-DE" baseline="0" dirty="0" smtClean="0"/>
              <a:t> </a:t>
            </a:r>
            <a:r>
              <a:rPr lang="de-DE" baseline="0" dirty="0" err="1" smtClean="0"/>
              <a:t>décrivent</a:t>
            </a:r>
            <a:r>
              <a:rPr lang="de-DE" baseline="0" dirty="0" smtClean="0"/>
              <a:t> </a:t>
            </a:r>
            <a:r>
              <a:rPr lang="de-DE" baseline="0" dirty="0" err="1" smtClean="0"/>
              <a:t>l‘objet</a:t>
            </a:r>
            <a:r>
              <a:rPr lang="de-DE" baseline="0" dirty="0" smtClean="0"/>
              <a:t>, </a:t>
            </a:r>
            <a:r>
              <a:rPr lang="de-DE" baseline="0" dirty="0" err="1" smtClean="0"/>
              <a:t>ou</a:t>
            </a:r>
            <a:r>
              <a:rPr lang="de-DE" baseline="0" dirty="0" smtClean="0"/>
              <a:t> </a:t>
            </a:r>
            <a:r>
              <a:rPr lang="de-DE" baseline="0" dirty="0" err="1" smtClean="0"/>
              <a:t>celles</a:t>
            </a:r>
            <a:r>
              <a:rPr lang="de-DE" baseline="0" dirty="0" smtClean="0"/>
              <a:t> </a:t>
            </a:r>
            <a:r>
              <a:rPr lang="de-DE" baseline="0" dirty="0" err="1" smtClean="0"/>
              <a:t>qui</a:t>
            </a:r>
            <a:r>
              <a:rPr lang="de-DE" baseline="0" dirty="0" smtClean="0"/>
              <a:t> </a:t>
            </a:r>
            <a:r>
              <a:rPr lang="de-DE" baseline="0" dirty="0" err="1" smtClean="0"/>
              <a:t>décrivent</a:t>
            </a:r>
            <a:r>
              <a:rPr lang="de-DE" baseline="0" dirty="0" smtClean="0"/>
              <a:t> </a:t>
            </a:r>
            <a:r>
              <a:rPr lang="de-DE" baseline="0" dirty="0" err="1" smtClean="0"/>
              <a:t>l‘image</a:t>
            </a:r>
            <a:r>
              <a:rPr lang="de-DE" baseline="0" dirty="0" smtClean="0"/>
              <a:t> de </a:t>
            </a:r>
            <a:r>
              <a:rPr lang="de-DE" baseline="0" dirty="0" err="1" smtClean="0"/>
              <a:t>l‘objet</a:t>
            </a:r>
            <a:r>
              <a:rPr lang="de-DE" baseline="0" dirty="0" smtClean="0"/>
              <a:t> ?</a:t>
            </a:r>
          </a:p>
          <a:p>
            <a:endParaRPr lang="de-DE" dirty="0" smtClean="0"/>
          </a:p>
          <a:p>
            <a:r>
              <a:rPr lang="de-DE" dirty="0" smtClean="0"/>
              <a:t>Le </a:t>
            </a:r>
            <a:r>
              <a:rPr lang="de-DE" dirty="0" err="1" smtClean="0"/>
              <a:t>modèle</a:t>
            </a:r>
            <a:r>
              <a:rPr lang="de-DE" baseline="0" dirty="0" smtClean="0"/>
              <a:t> </a:t>
            </a:r>
            <a:r>
              <a:rPr lang="de-DE" baseline="0" dirty="0" err="1" smtClean="0"/>
              <a:t>prévoit</a:t>
            </a:r>
            <a:r>
              <a:rPr lang="de-DE" baseline="0" dirty="0" smtClean="0"/>
              <a:t> </a:t>
            </a:r>
            <a:r>
              <a:rPr lang="de-DE" baseline="0" dirty="0" err="1" smtClean="0"/>
              <a:t>tout</a:t>
            </a:r>
            <a:r>
              <a:rPr lang="de-DE" baseline="0" dirty="0" smtClean="0"/>
              <a:t> </a:t>
            </a:r>
            <a:r>
              <a:rPr lang="de-DE" baseline="0" dirty="0" err="1" smtClean="0"/>
              <a:t>pour</a:t>
            </a:r>
            <a:r>
              <a:rPr lang="de-DE" baseline="0" dirty="0" smtClean="0"/>
              <a:t> la </a:t>
            </a:r>
            <a:r>
              <a:rPr lang="de-DE" baseline="0" dirty="0" err="1" smtClean="0"/>
              <a:t>mise</a:t>
            </a:r>
            <a:r>
              <a:rPr lang="de-DE" baseline="0" dirty="0" smtClean="0"/>
              <a:t> en </a:t>
            </a:r>
            <a:r>
              <a:rPr lang="de-DE" baseline="0" dirty="0" err="1" smtClean="0"/>
              <a:t>ligne</a:t>
            </a:r>
            <a:r>
              <a:rPr lang="de-DE" baseline="0" dirty="0" smtClean="0"/>
              <a:t>. Par </a:t>
            </a:r>
            <a:r>
              <a:rPr lang="de-DE" baseline="0" dirty="0" err="1" smtClean="0"/>
              <a:t>exemple</a:t>
            </a:r>
            <a:r>
              <a:rPr lang="de-DE" baseline="0" dirty="0" smtClean="0"/>
              <a:t> si </a:t>
            </a:r>
            <a:r>
              <a:rPr lang="de-DE" baseline="0" dirty="0" err="1" smtClean="0"/>
              <a:t>l‘objet</a:t>
            </a:r>
            <a:r>
              <a:rPr lang="de-DE" baseline="0" dirty="0" smtClean="0"/>
              <a:t> </a:t>
            </a:r>
            <a:r>
              <a:rPr lang="de-DE" baseline="0" dirty="0" err="1" smtClean="0"/>
              <a:t>possède</a:t>
            </a:r>
            <a:r>
              <a:rPr lang="de-DE" baseline="0" dirty="0" smtClean="0"/>
              <a:t> </a:t>
            </a:r>
            <a:r>
              <a:rPr lang="de-DE" baseline="0" dirty="0" err="1" smtClean="0"/>
              <a:t>plusieurs</a:t>
            </a:r>
            <a:r>
              <a:rPr lang="de-DE" baseline="0" dirty="0" smtClean="0"/>
              <a:t> </a:t>
            </a:r>
            <a:r>
              <a:rPr lang="de-DE" baseline="0" dirty="0" err="1" smtClean="0"/>
              <a:t>images</a:t>
            </a:r>
            <a:r>
              <a:rPr lang="de-DE" baseline="0" dirty="0" smtClean="0"/>
              <a:t> ( </a:t>
            </a:r>
            <a:r>
              <a:rPr lang="de-DE" baseline="0" dirty="0" err="1" smtClean="0"/>
              <a:t>plusieurs</a:t>
            </a:r>
            <a:r>
              <a:rPr lang="de-DE" baseline="0" dirty="0" smtClean="0"/>
              <a:t> </a:t>
            </a:r>
            <a:r>
              <a:rPr lang="de-DE" baseline="0" dirty="0" err="1" smtClean="0"/>
              <a:t>vues</a:t>
            </a:r>
            <a:r>
              <a:rPr lang="de-DE" baseline="0" dirty="0" smtClean="0"/>
              <a:t> ), </a:t>
            </a:r>
            <a:r>
              <a:rPr lang="de-DE" baseline="0" dirty="0" err="1" smtClean="0"/>
              <a:t>alors</a:t>
            </a:r>
            <a:r>
              <a:rPr lang="de-DE" baseline="0" dirty="0" smtClean="0"/>
              <a:t> on </a:t>
            </a:r>
            <a:r>
              <a:rPr lang="de-DE" baseline="0" dirty="0" err="1" smtClean="0"/>
              <a:t>peut</a:t>
            </a:r>
            <a:r>
              <a:rPr lang="de-DE" baseline="0" dirty="0" smtClean="0"/>
              <a:t> </a:t>
            </a:r>
            <a:r>
              <a:rPr lang="de-DE" baseline="0" dirty="0" err="1" smtClean="0"/>
              <a:t>indiquer</a:t>
            </a:r>
            <a:r>
              <a:rPr lang="de-DE" dirty="0" smtClean="0"/>
              <a:t> quelle</a:t>
            </a:r>
            <a:r>
              <a:rPr lang="de-DE" baseline="0" dirty="0" smtClean="0"/>
              <a:t> </a:t>
            </a:r>
            <a:r>
              <a:rPr lang="de-DE" baseline="0" dirty="0" err="1" smtClean="0"/>
              <a:t>est</a:t>
            </a:r>
            <a:r>
              <a:rPr lang="de-DE" baseline="0" dirty="0" smtClean="0"/>
              <a:t> </a:t>
            </a:r>
            <a:r>
              <a:rPr lang="de-DE" baseline="0" dirty="0" err="1" smtClean="0"/>
              <a:t>l‘image</a:t>
            </a:r>
            <a:r>
              <a:rPr lang="de-DE" baseline="0" dirty="0" smtClean="0"/>
              <a:t> „</a:t>
            </a:r>
            <a:r>
              <a:rPr lang="de-DE" baseline="0" dirty="0" err="1" smtClean="0"/>
              <a:t>préférée</a:t>
            </a:r>
            <a:r>
              <a:rPr lang="de-DE" baseline="0" dirty="0" smtClean="0"/>
              <a:t>“ </a:t>
            </a:r>
            <a:r>
              <a:rPr lang="de-DE" baseline="0" dirty="0" err="1" smtClean="0"/>
              <a:t>qui</a:t>
            </a:r>
            <a:r>
              <a:rPr lang="de-DE" baseline="0" dirty="0" smtClean="0"/>
              <a:t> </a:t>
            </a:r>
            <a:r>
              <a:rPr lang="de-DE" baseline="0" dirty="0" err="1" smtClean="0"/>
              <a:t>sera</a:t>
            </a:r>
            <a:r>
              <a:rPr lang="de-DE" baseline="0" dirty="0" smtClean="0"/>
              <a:t> la plus </a:t>
            </a:r>
            <a:r>
              <a:rPr lang="de-DE" baseline="0" dirty="0" err="1" smtClean="0"/>
              <a:t>représentative</a:t>
            </a:r>
            <a:r>
              <a:rPr lang="de-DE" baseline="0" dirty="0" smtClean="0"/>
              <a:t> de </a:t>
            </a:r>
            <a:r>
              <a:rPr lang="de-DE" baseline="0" dirty="0" err="1" smtClean="0"/>
              <a:t>l‘objet</a:t>
            </a:r>
            <a:r>
              <a:rPr lang="de-DE" baseline="0" dirty="0" smtClean="0"/>
              <a:t>. </a:t>
            </a:r>
            <a:endParaRPr lang="de-DE"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26</a:t>
            </a:fld>
            <a:endParaRPr lang="fr-FR"/>
          </a:p>
        </p:txBody>
      </p:sp>
    </p:spTree>
    <p:extLst>
      <p:ext uri="{BB962C8B-B14F-4D97-AF65-F5344CB8AC3E}">
        <p14:creationId xmlns:p14="http://schemas.microsoft.com/office/powerpoint/2010/main" val="10710637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La mise en ligne est « prévue » dans le schéma : les éléments XML</a:t>
            </a:r>
            <a:r>
              <a:rPr lang="fr-FR" baseline="0" dirty="0" smtClean="0"/>
              <a:t> sont très souvent « doublés » avec un type prévu pour l’indexation et un autre pour l’affichage. Autre détail pratique, on trouve également la notion de « </a:t>
            </a:r>
            <a:r>
              <a:rPr lang="fr-FR" baseline="0" dirty="0" err="1" smtClean="0"/>
              <a:t>preferred</a:t>
            </a:r>
            <a:r>
              <a:rPr lang="fr-FR" baseline="0" dirty="0" smtClean="0"/>
              <a:t> » pour un élément </a:t>
            </a:r>
            <a:r>
              <a:rPr lang="fr-FR" baseline="0" dirty="0" err="1" smtClean="0"/>
              <a:t>multivalué</a:t>
            </a:r>
            <a:r>
              <a:rPr lang="fr-FR" baseline="0" dirty="0" smtClean="0"/>
              <a:t>. Exemple: si plusieurs images sont disponibles pour illustrer l’objet, on peut désigner celle qui le représente le mieux, et qui servira donc implicitement à générer son </a:t>
            </a:r>
            <a:r>
              <a:rPr lang="fr-FR" baseline="0" dirty="0" err="1" smtClean="0"/>
              <a:t>imagette</a:t>
            </a:r>
            <a:r>
              <a:rPr lang="fr-FR" baseline="0" dirty="0" smtClean="0"/>
              <a:t> dans une liste de résultat.</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27</a:t>
            </a:fld>
            <a:endParaRPr lang="fr-FR"/>
          </a:p>
        </p:txBody>
      </p:sp>
    </p:spTree>
    <p:extLst>
      <p:ext uri="{BB962C8B-B14F-4D97-AF65-F5344CB8AC3E}">
        <p14:creationId xmlns:p14="http://schemas.microsoft.com/office/powerpoint/2010/main" val="36844344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Folienbildplatzhalter 1"/>
          <p:cNvSpPr>
            <a:spLocks noGrp="1" noRot="1" noChangeAspect="1" noTextEdit="1"/>
          </p:cNvSpPr>
          <p:nvPr>
            <p:ph type="sldImg"/>
          </p:nvPr>
        </p:nvSpPr>
        <p:spPr>
          <a:ln/>
        </p:spPr>
      </p:sp>
      <p:sp>
        <p:nvSpPr>
          <p:cNvPr id="76803" name="Notizenplatzhalter 2"/>
          <p:cNvSpPr>
            <a:spLocks noGrp="1"/>
          </p:cNvSpPr>
          <p:nvPr>
            <p:ph type="body" idx="1"/>
          </p:nvPr>
        </p:nvSpPr>
        <p:spPr>
          <a:noFill/>
          <a:ln/>
        </p:spPr>
        <p:txBody>
          <a:bodyPr/>
          <a:lstStyle/>
          <a:p>
            <a:endParaRPr lang="de-DE" smtClean="0">
              <a:latin typeface="Calibri" pitchFamily="34" charset="0"/>
              <a:ea typeface="ヒラギノ角ゴ Pro W3"/>
            </a:endParaRPr>
          </a:p>
        </p:txBody>
      </p:sp>
      <p:sp>
        <p:nvSpPr>
          <p:cNvPr id="4" name="Foliennummernplatzhalter 3"/>
          <p:cNvSpPr>
            <a:spLocks noGrp="1"/>
          </p:cNvSpPr>
          <p:nvPr>
            <p:ph type="sldNum" sz="quarter" idx="5"/>
          </p:nvPr>
        </p:nvSpPr>
        <p:spPr/>
        <p:txBody>
          <a:bodyPr/>
          <a:lstStyle/>
          <a:p>
            <a:pPr>
              <a:defRPr/>
            </a:pPr>
            <a:fld id="{AF637154-8A44-40B7-AA8D-FB2FC7E0F865}" type="slidenum">
              <a:rPr lang="en-GB" smtClean="0"/>
              <a:pPr>
                <a:defRPr/>
              </a:pPr>
              <a:t>28</a:t>
            </a:fld>
            <a:endParaRPr lang="en-GB"/>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Vous trouverez tout</a:t>
            </a:r>
            <a:r>
              <a:rPr lang="fr-FR" baseline="0" dirty="0" smtClean="0"/>
              <a:t>es les informations dont vous avez besoin si vous voulez utiliser ce modèle. </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4</a:t>
            </a:fld>
            <a:endParaRPr lang="fr-FR"/>
          </a:p>
        </p:txBody>
      </p:sp>
    </p:spTree>
    <p:extLst>
      <p:ext uri="{BB962C8B-B14F-4D97-AF65-F5344CB8AC3E}">
        <p14:creationId xmlns:p14="http://schemas.microsoft.com/office/powerpoint/2010/main" val="4433842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29</a:t>
            </a:fld>
            <a:endParaRPr lang="fr-FR"/>
          </a:p>
        </p:txBody>
      </p:sp>
    </p:spTree>
    <p:extLst>
      <p:ext uri="{BB962C8B-B14F-4D97-AF65-F5344CB8AC3E}">
        <p14:creationId xmlns:p14="http://schemas.microsoft.com/office/powerpoint/2010/main" val="36844344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err="1" smtClean="0"/>
              <a:t>Commissioning</a:t>
            </a:r>
            <a:r>
              <a:rPr lang="fr-FR" dirty="0" smtClean="0"/>
              <a:t> = « mise en service »</a:t>
            </a:r>
          </a:p>
          <a:p>
            <a:r>
              <a:rPr lang="fr-FR" dirty="0" err="1" smtClean="0"/>
              <a:t>Collecting</a:t>
            </a:r>
            <a:r>
              <a:rPr lang="fr-FR" dirty="0" smtClean="0"/>
              <a:t> = mise</a:t>
            </a:r>
            <a:r>
              <a:rPr lang="fr-FR" baseline="0" dirty="0" smtClean="0"/>
              <a:t> en collection</a:t>
            </a:r>
          </a:p>
          <a:p>
            <a:r>
              <a:rPr lang="fr-FR" baseline="0" dirty="0" smtClean="0"/>
              <a:t>Use : exemple d’utilisation : piano de la collection du Musée de la musique sur lequel Chopin a joué</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30</a:t>
            </a:fld>
            <a:endParaRPr lang="fr-FR"/>
          </a:p>
        </p:txBody>
      </p:sp>
    </p:spTree>
    <p:extLst>
      <p:ext uri="{BB962C8B-B14F-4D97-AF65-F5344CB8AC3E}">
        <p14:creationId xmlns:p14="http://schemas.microsoft.com/office/powerpoint/2010/main" val="36844344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Folienbildplatzhalter 1"/>
          <p:cNvSpPr>
            <a:spLocks noGrp="1" noRot="1" noChangeAspect="1" noTextEdit="1"/>
          </p:cNvSpPr>
          <p:nvPr>
            <p:ph type="sldImg"/>
          </p:nvPr>
        </p:nvSpPr>
        <p:spPr>
          <a:ln/>
        </p:spPr>
      </p:sp>
      <p:sp>
        <p:nvSpPr>
          <p:cNvPr id="82947" name="Notizenplatzhalter 2"/>
          <p:cNvSpPr>
            <a:spLocks noGrp="1"/>
          </p:cNvSpPr>
          <p:nvPr>
            <p:ph type="body" idx="1"/>
          </p:nvPr>
        </p:nvSpPr>
        <p:spPr>
          <a:noFill/>
          <a:ln/>
        </p:spPr>
        <p:txBody>
          <a:bodyPr/>
          <a:lstStyle/>
          <a:p>
            <a:endParaRPr lang="de-DE" smtClean="0">
              <a:latin typeface="Calibri" pitchFamily="34" charset="0"/>
              <a:ea typeface="ヒラギノ角ゴ Pro W3"/>
            </a:endParaRPr>
          </a:p>
        </p:txBody>
      </p:sp>
      <p:sp>
        <p:nvSpPr>
          <p:cNvPr id="82948" name="Foliennummernplatzhalter 3"/>
          <p:cNvSpPr>
            <a:spLocks noGrp="1"/>
          </p:cNvSpPr>
          <p:nvPr>
            <p:ph type="sldNum" sz="quarter" idx="5"/>
          </p:nvPr>
        </p:nvSpPr>
        <p:spPr>
          <a:noFill/>
        </p:spPr>
        <p:txBody>
          <a:bodyPr/>
          <a:lstStyle/>
          <a:p>
            <a:fld id="{11CA4EF1-81AD-464B-B435-C42C28BDCB57}" type="slidenum">
              <a:rPr lang="en-GB" smtClean="0">
                <a:latin typeface="Calibri" pitchFamily="34" charset="0"/>
                <a:ea typeface="ヒラギノ角ゴ Pro W3"/>
                <a:cs typeface="ヒラギノ角ゴ Pro W3"/>
              </a:rPr>
              <a:pPr/>
              <a:t>32</a:t>
            </a:fld>
            <a:endParaRPr lang="en-GB" smtClean="0">
              <a:latin typeface="Calibri" pitchFamily="34" charset="0"/>
              <a:ea typeface="ヒラギノ角ゴ Pro W3"/>
              <a:cs typeface="ヒラギノ角ゴ Pro W3"/>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Folienbildplatzhalter 1"/>
          <p:cNvSpPr>
            <a:spLocks noGrp="1" noRot="1" noChangeAspect="1" noTextEdit="1"/>
          </p:cNvSpPr>
          <p:nvPr>
            <p:ph type="sldImg"/>
          </p:nvPr>
        </p:nvSpPr>
        <p:spPr>
          <a:ln/>
        </p:spPr>
      </p:sp>
      <p:sp>
        <p:nvSpPr>
          <p:cNvPr id="88067" name="Notizenplatzhalter 2"/>
          <p:cNvSpPr>
            <a:spLocks noGrp="1"/>
          </p:cNvSpPr>
          <p:nvPr>
            <p:ph type="body" idx="1"/>
          </p:nvPr>
        </p:nvSpPr>
        <p:spPr>
          <a:noFill/>
          <a:ln/>
        </p:spPr>
        <p:txBody>
          <a:bodyPr/>
          <a:lstStyle/>
          <a:p>
            <a:endParaRPr lang="de-DE" smtClean="0">
              <a:latin typeface="Calibri" pitchFamily="34" charset="0"/>
              <a:ea typeface="ヒラギノ角ゴ Pro W3"/>
            </a:endParaRPr>
          </a:p>
        </p:txBody>
      </p:sp>
      <p:sp>
        <p:nvSpPr>
          <p:cNvPr id="4" name="Foliennummernplatzhalter 3"/>
          <p:cNvSpPr>
            <a:spLocks noGrp="1"/>
          </p:cNvSpPr>
          <p:nvPr>
            <p:ph type="sldNum" sz="quarter" idx="5"/>
          </p:nvPr>
        </p:nvSpPr>
        <p:spPr/>
        <p:txBody>
          <a:bodyPr/>
          <a:lstStyle/>
          <a:p>
            <a:pPr>
              <a:defRPr/>
            </a:pPr>
            <a:fld id="{0746149E-09DA-470E-BFE1-69F03A0E5DC3}" type="slidenum">
              <a:rPr lang="en-GB" smtClean="0"/>
              <a:pPr>
                <a:defRPr/>
              </a:pPr>
              <a:t>34</a:t>
            </a:fld>
            <a:endParaRPr lang="en-GB"/>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LIDO</a:t>
            </a:r>
            <a:r>
              <a:rPr lang="fr-FR" baseline="0" dirty="0" smtClean="0"/>
              <a:t> permet de rendre compte de situations relativement complexes, telles que : un objet est détenu par telle institution, une image de cet objet est détenu par une autre </a:t>
            </a:r>
            <a:r>
              <a:rPr lang="fr-FR" baseline="0" dirty="0" err="1" smtClean="0"/>
              <a:t>instutition</a:t>
            </a:r>
            <a:r>
              <a:rPr lang="fr-FR" baseline="0" dirty="0" smtClean="0"/>
              <a:t>, cette image est mise en ligne par une 3</a:t>
            </a:r>
            <a:r>
              <a:rPr lang="fr-FR" baseline="30000" dirty="0" smtClean="0"/>
              <a:t>ème</a:t>
            </a:r>
            <a:r>
              <a:rPr lang="fr-FR" baseline="0" dirty="0" smtClean="0"/>
              <a:t> institution et enfin les droits d’exploitation de cette image sont détenus par une quatrième institution.</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35</a:t>
            </a:fld>
            <a:endParaRPr lang="fr-FR"/>
          </a:p>
        </p:txBody>
      </p:sp>
    </p:spTree>
    <p:extLst>
      <p:ext uri="{BB962C8B-B14F-4D97-AF65-F5344CB8AC3E}">
        <p14:creationId xmlns:p14="http://schemas.microsoft.com/office/powerpoint/2010/main" val="26264045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Accès</a:t>
            </a:r>
            <a:r>
              <a:rPr lang="fr-FR" baseline="0" dirty="0" smtClean="0"/>
              <a:t> à la notice LIDO de cet objet : </a:t>
            </a:r>
            <a:r>
              <a:rPr lang="fr-FR" dirty="0" smtClean="0"/>
              <a:t>mediatheque.citedelamusique.fr/data/LIDO_Notices.xml/MIMO-LIDO_input_V065.xml</a:t>
            </a:r>
          </a:p>
          <a:p>
            <a:endParaRPr lang="fr-FR" dirty="0" smtClean="0"/>
          </a:p>
          <a:p>
            <a:endParaRPr lang="fr-FR" dirty="0" smtClean="0"/>
          </a:p>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36</a:t>
            </a:fld>
            <a:endParaRPr lang="fr-FR"/>
          </a:p>
        </p:txBody>
      </p:sp>
    </p:spTree>
    <p:extLst>
      <p:ext uri="{BB962C8B-B14F-4D97-AF65-F5344CB8AC3E}">
        <p14:creationId xmlns:p14="http://schemas.microsoft.com/office/powerpoint/2010/main" val="20770600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Comités</a:t>
            </a:r>
            <a:r>
              <a:rPr lang="fr-FR" baseline="0" dirty="0" smtClean="0"/>
              <a:t> : un comité par pays, et des sous-groupes fédérateurs autour de sujets transversaux ou verticaux</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5</a:t>
            </a:fld>
            <a:endParaRPr lang="fr-FR"/>
          </a:p>
        </p:txBody>
      </p:sp>
    </p:spTree>
    <p:extLst>
      <p:ext uri="{BB962C8B-B14F-4D97-AF65-F5344CB8AC3E}">
        <p14:creationId xmlns:p14="http://schemas.microsoft.com/office/powerpoint/2010/main" val="29574589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Groupe</a:t>
            </a:r>
            <a:r>
              <a:rPr lang="fr-FR" baseline="0" dirty="0" smtClean="0"/>
              <a:t> de travail international, d’experts qui se réunissent plusieurs fois dans l’année. Ontologie au sens utilisé dans le domaine de l’informatique ( des sciences de l’information )</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6</a:t>
            </a:fld>
            <a:endParaRPr lang="fr-FR"/>
          </a:p>
        </p:txBody>
      </p:sp>
    </p:spTree>
    <p:extLst>
      <p:ext uri="{BB962C8B-B14F-4D97-AF65-F5344CB8AC3E}">
        <p14:creationId xmlns:p14="http://schemas.microsoft.com/office/powerpoint/2010/main" val="1195839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Ontologie,</a:t>
            </a:r>
            <a:r>
              <a:rPr lang="fr-FR" baseline="0" dirty="0" smtClean="0"/>
              <a:t> au sens informatique du terme = concepts et relations entre concepts qui permettent de modéliser un domaine particulier</a:t>
            </a:r>
            <a:endParaRPr lang="fr-FR" dirty="0" smtClean="0"/>
          </a:p>
          <a:p>
            <a:r>
              <a:rPr lang="fr-FR" dirty="0" smtClean="0"/>
              <a:t>Il s’agit</a:t>
            </a:r>
            <a:r>
              <a:rPr lang="fr-FR" baseline="0" dirty="0" smtClean="0"/>
              <a:t> de l’information dont on peut disposer autour de la production</a:t>
            </a:r>
          </a:p>
          <a:p>
            <a:r>
              <a:rPr lang="fr-FR"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fr-FR" dirty="0" smtClean="0"/>
              <a:t>Vous</a:t>
            </a:r>
            <a:r>
              <a:rPr lang="fr-FR" baseline="0" dirty="0" smtClean="0"/>
              <a:t> savez certainement que les bibliothèques ont bien pris l’habitude travailler ensemble en échangeant des données entre elles, depuis déjà près de 20 ans. On le comprend tout à fait. Rien ne ressemble plus à un livre d’une bibliothèque que le même livre dans une autre. En le décrivant de la même façon d’une bibliothèque à une autre, c’est-à-dire en utilisant un standard de description(par exemple MARC…) on peut s’échanger ces descriptions et donc économiser du temps. On comprend que le besoin se soit moins fait sentir dans le domaine du patrimoine et plus particulièrement des Musées qui détiennent par définition des œuvres uniques. Ceci est – fort heureusement – entrain de changer, avec la mise en ligne des collections, la construction d’agrégateurs de métadonnées entre institutions, et plus généralement l’ouverture de ses données vers l’extérieur. L’exposition à grande échelle des métadonnées de description des objets de Musée sur le web de données ou web sémantique est un pas de plus vers une meilleur interopérabilité des données et donc des systèmes de gestion de ces données. CIDOC-CRM est un modèle conceptuel qui s’inscrit complètement dans ce courant.</a:t>
            </a:r>
          </a:p>
          <a:p>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7</a:t>
            </a:fld>
            <a:endParaRPr lang="fr-FR"/>
          </a:p>
        </p:txBody>
      </p:sp>
    </p:spTree>
    <p:extLst>
      <p:ext uri="{BB962C8B-B14F-4D97-AF65-F5344CB8AC3E}">
        <p14:creationId xmlns:p14="http://schemas.microsoft.com/office/powerpoint/2010/main" val="16129304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Illustration de la diversité des objets culturels</a:t>
            </a:r>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8</a:t>
            </a:fld>
            <a:endParaRPr lang="fr-FR"/>
          </a:p>
        </p:txBody>
      </p:sp>
    </p:spTree>
    <p:extLst>
      <p:ext uri="{BB962C8B-B14F-4D97-AF65-F5344CB8AC3E}">
        <p14:creationId xmlns:p14="http://schemas.microsoft.com/office/powerpoint/2010/main" val="1174045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baseline="0" dirty="0" smtClean="0"/>
              <a:t>Illustration de la diversité des objets culturels</a:t>
            </a:r>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9</a:t>
            </a:fld>
            <a:endParaRPr lang="fr-FR"/>
          </a:p>
        </p:txBody>
      </p:sp>
    </p:spTree>
    <p:extLst>
      <p:ext uri="{BB962C8B-B14F-4D97-AF65-F5344CB8AC3E}">
        <p14:creationId xmlns:p14="http://schemas.microsoft.com/office/powerpoint/2010/main" val="11418229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CRM</a:t>
            </a:r>
            <a:r>
              <a:rPr lang="fr-FR" baseline="0" dirty="0" smtClean="0"/>
              <a:t> = </a:t>
            </a:r>
            <a:r>
              <a:rPr lang="fr-FR" baseline="0" dirty="0" err="1" smtClean="0"/>
              <a:t>Conceptual</a:t>
            </a:r>
            <a:r>
              <a:rPr lang="fr-FR" baseline="0" dirty="0" smtClean="0"/>
              <a:t> Reference Model. CRM n’appartient pas à la famille des règles de description</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10</a:t>
            </a:fld>
            <a:endParaRPr lang="fr-FR"/>
          </a:p>
        </p:txBody>
      </p:sp>
    </p:spTree>
    <p:extLst>
      <p:ext uri="{BB962C8B-B14F-4D97-AF65-F5344CB8AC3E}">
        <p14:creationId xmlns:p14="http://schemas.microsoft.com/office/powerpoint/2010/main" val="25850243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r>
              <a:rPr lang="fr-FR" dirty="0" smtClean="0"/>
              <a:t>Dernier </a:t>
            </a:r>
            <a:r>
              <a:rPr lang="fr-FR" dirty="0" err="1" smtClean="0"/>
              <a:t>bullet</a:t>
            </a:r>
            <a:r>
              <a:rPr lang="fr-FR" dirty="0" smtClean="0"/>
              <a:t> : Ce qui va donc permettre d’utiliser</a:t>
            </a:r>
            <a:r>
              <a:rPr lang="fr-FR" baseline="0" dirty="0" smtClean="0"/>
              <a:t> tous les concepts définis dans le CRM dans des triplets RDF directement accessibles depuis le web de données.</a:t>
            </a:r>
          </a:p>
          <a:p>
            <a:r>
              <a:rPr lang="fr-FR" baseline="0" dirty="0" smtClean="0"/>
              <a:t>L’ontologie CIDOC-CRM</a:t>
            </a:r>
            <a:endParaRPr lang="fr-FR" dirty="0"/>
          </a:p>
        </p:txBody>
      </p:sp>
      <p:sp>
        <p:nvSpPr>
          <p:cNvPr id="4" name="Espace réservé du numéro de diapositive 3"/>
          <p:cNvSpPr>
            <a:spLocks noGrp="1"/>
          </p:cNvSpPr>
          <p:nvPr>
            <p:ph type="sldNum" sz="quarter" idx="10"/>
          </p:nvPr>
        </p:nvSpPr>
        <p:spPr/>
        <p:txBody>
          <a:bodyPr/>
          <a:lstStyle/>
          <a:p>
            <a:fld id="{028BEE6F-F35A-47FA-A2AA-6DF68E26F3E3}" type="slidenum">
              <a:rPr lang="fr-FR" smtClean="0"/>
              <a:t>11</a:t>
            </a:fld>
            <a:endParaRPr lang="fr-FR"/>
          </a:p>
        </p:txBody>
      </p:sp>
    </p:spTree>
    <p:extLst>
      <p:ext uri="{BB962C8B-B14F-4D97-AF65-F5344CB8AC3E}">
        <p14:creationId xmlns:p14="http://schemas.microsoft.com/office/powerpoint/2010/main" val="16265156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e de titre">
    <p:bg>
      <p:bgRef idx="1001">
        <a:schemeClr val="bg2"/>
      </p:bgRef>
    </p:bg>
    <p:spTree>
      <p:nvGrpSpPr>
        <p:cNvPr id="1" name=""/>
        <p:cNvGrpSpPr/>
        <p:nvPr/>
      </p:nvGrpSpPr>
      <p:grpSpPr>
        <a:xfrm>
          <a:off x="0" y="0"/>
          <a:ext cx="0" cy="0"/>
          <a:chOff x="0" y="0"/>
          <a:chExt cx="0" cy="0"/>
        </a:xfrm>
      </p:grpSpPr>
      <p:sp>
        <p:nvSpPr>
          <p:cNvPr id="7" name="Rectangle 6"/>
          <p:cNvSpPr/>
          <p:nvPr/>
        </p:nvSpPr>
        <p:spPr bwMode="white">
          <a:xfrm>
            <a:off x="0" y="5971032"/>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9144" y="6053328"/>
            <a:ext cx="2249424"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2359152" y="6044184"/>
            <a:ext cx="6784848"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re 7"/>
          <p:cNvSpPr>
            <a:spLocks noGrp="1"/>
          </p:cNvSpPr>
          <p:nvPr>
            <p:ph type="ctrTitle"/>
          </p:nvPr>
        </p:nvSpPr>
        <p:spPr>
          <a:xfrm>
            <a:off x="2362200" y="4038600"/>
            <a:ext cx="6477000" cy="1828800"/>
          </a:xfrm>
        </p:spPr>
        <p:txBody>
          <a:bodyPr anchor="b"/>
          <a:lstStyle>
            <a:lvl1pPr>
              <a:defRPr cap="all" baseline="0"/>
            </a:lvl1pPr>
          </a:lstStyle>
          <a:p>
            <a:r>
              <a:rPr kumimoji="0" lang="fr-FR" smtClean="0"/>
              <a:t>Modifiez le style du titre</a:t>
            </a:r>
            <a:endParaRPr kumimoji="0" lang="en-US"/>
          </a:p>
        </p:txBody>
      </p:sp>
      <p:sp>
        <p:nvSpPr>
          <p:cNvPr id="9" name="Sous-titre 8"/>
          <p:cNvSpPr>
            <a:spLocks noGrp="1"/>
          </p:cNvSpPr>
          <p:nvPr>
            <p:ph type="subTitle" idx="1"/>
          </p:nvPr>
        </p:nvSpPr>
        <p:spPr>
          <a:xfrm>
            <a:off x="2362200" y="6050037"/>
            <a:ext cx="6705600" cy="685800"/>
          </a:xfrm>
        </p:spPr>
        <p:txBody>
          <a:bodyPr anchor="ctr">
            <a:normAutofit/>
          </a:bodyPr>
          <a:lstStyle>
            <a:lvl1pPr marL="0" indent="0" algn="l">
              <a:buNone/>
              <a:defRPr sz="2600">
                <a:solidFill>
                  <a:srgbClr val="FFFFFF"/>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fr-FR" smtClean="0"/>
              <a:t>Modifiez le style des sous-titres du masque</a:t>
            </a:r>
            <a:endParaRPr kumimoji="0" lang="en-US"/>
          </a:p>
        </p:txBody>
      </p:sp>
      <p:sp>
        <p:nvSpPr>
          <p:cNvPr id="28" name="Espace réservé de la date 27"/>
          <p:cNvSpPr>
            <a:spLocks noGrp="1"/>
          </p:cNvSpPr>
          <p:nvPr>
            <p:ph type="dt" sz="half" idx="10"/>
          </p:nvPr>
        </p:nvSpPr>
        <p:spPr>
          <a:xfrm>
            <a:off x="76200" y="6068699"/>
            <a:ext cx="2057400" cy="685800"/>
          </a:xfrm>
        </p:spPr>
        <p:txBody>
          <a:bodyPr>
            <a:noAutofit/>
          </a:bodyPr>
          <a:lstStyle>
            <a:lvl1pPr algn="ctr">
              <a:defRPr sz="2000">
                <a:solidFill>
                  <a:srgbClr val="FFFFFF"/>
                </a:solidFill>
              </a:defRPr>
            </a:lvl1pPr>
          </a:lstStyle>
          <a:p>
            <a:fld id="{139C74A1-F005-439A-B25F-DDADEF532567}" type="datetimeFigureOut">
              <a:rPr lang="fr-FR" smtClean="0"/>
              <a:t>01/02/2013</a:t>
            </a:fld>
            <a:endParaRPr lang="fr-FR"/>
          </a:p>
        </p:txBody>
      </p:sp>
      <p:sp>
        <p:nvSpPr>
          <p:cNvPr id="17" name="Espace réservé du pied de page 16"/>
          <p:cNvSpPr>
            <a:spLocks noGrp="1"/>
          </p:cNvSpPr>
          <p:nvPr>
            <p:ph type="ftr" sz="quarter" idx="11"/>
          </p:nvPr>
        </p:nvSpPr>
        <p:spPr>
          <a:xfrm>
            <a:off x="2085393" y="236538"/>
            <a:ext cx="5867400" cy="365125"/>
          </a:xfrm>
        </p:spPr>
        <p:txBody>
          <a:bodyPr/>
          <a:lstStyle>
            <a:lvl1pPr algn="r">
              <a:defRPr>
                <a:solidFill>
                  <a:schemeClr val="tx2"/>
                </a:solidFill>
              </a:defRPr>
            </a:lvl1pPr>
          </a:lstStyle>
          <a:p>
            <a:endParaRPr lang="fr-FR"/>
          </a:p>
        </p:txBody>
      </p:sp>
      <p:sp>
        <p:nvSpPr>
          <p:cNvPr id="29" name="Espace réservé du numéro de diapositive 28"/>
          <p:cNvSpPr>
            <a:spLocks noGrp="1"/>
          </p:cNvSpPr>
          <p:nvPr>
            <p:ph type="sldNum" sz="quarter" idx="12"/>
          </p:nvPr>
        </p:nvSpPr>
        <p:spPr>
          <a:xfrm>
            <a:off x="8001000" y="228600"/>
            <a:ext cx="838200" cy="381000"/>
          </a:xfrm>
        </p:spPr>
        <p:txBody>
          <a:bodyPr/>
          <a:lstStyle>
            <a:lvl1pPr>
              <a:defRPr>
                <a:solidFill>
                  <a:schemeClr val="tx2"/>
                </a:solidFill>
              </a:defRPr>
            </a:lvl1pPr>
          </a:lstStyle>
          <a:p>
            <a:fld id="{073CF36F-C5FF-4308-AF01-4AD8A02AC9B2}" type="slidenum">
              <a:rPr lang="fr-FR" smtClean="0"/>
              <a:t>‹N°›</a:t>
            </a:fld>
            <a:endParaRPr lang="fr-FR"/>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p:txBody>
          <a:bodyPr/>
          <a:lstStyle/>
          <a:p>
            <a:fld id="{139C74A1-F005-439A-B25F-DDADEF532567}" type="datetimeFigureOut">
              <a:rPr lang="fr-FR" smtClean="0"/>
              <a:t>01/02/2013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073CF36F-C5FF-4308-AF01-4AD8A02AC9B2}" type="slidenum">
              <a:rPr lang="fr-FR" smtClean="0"/>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itre vertical et texte">
    <p:bg>
      <p:bgRef idx="1001">
        <a:schemeClr val="bg1"/>
      </p:bgRef>
    </p:bg>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553200" y="609600"/>
            <a:ext cx="2057400" cy="5516563"/>
          </a:xfrm>
        </p:spPr>
        <p:txBody>
          <a:bodyPr vert="eaVert"/>
          <a:lstStyle/>
          <a:p>
            <a:r>
              <a:rPr kumimoji="0" lang="fr-FR" smtClean="0"/>
              <a:t>Modifiez le style du titre</a:t>
            </a:r>
            <a:endParaRPr kumimoji="0" lang="en-US"/>
          </a:p>
        </p:txBody>
      </p:sp>
      <p:sp>
        <p:nvSpPr>
          <p:cNvPr id="3" name="Espace réservé du texte vertical 2"/>
          <p:cNvSpPr>
            <a:spLocks noGrp="1"/>
          </p:cNvSpPr>
          <p:nvPr>
            <p:ph type="body" orient="vert" idx="1"/>
          </p:nvPr>
        </p:nvSpPr>
        <p:spPr>
          <a:xfrm>
            <a:off x="457200" y="609600"/>
            <a:ext cx="5562600" cy="5516564"/>
          </a:xfrm>
        </p:spPr>
        <p:txBody>
          <a:bodyPr vert="eaVert"/>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4" name="Espace réservé de la date 3"/>
          <p:cNvSpPr>
            <a:spLocks noGrp="1"/>
          </p:cNvSpPr>
          <p:nvPr>
            <p:ph type="dt" sz="half" idx="10"/>
          </p:nvPr>
        </p:nvSpPr>
        <p:spPr>
          <a:xfrm>
            <a:off x="6553200" y="6248402"/>
            <a:ext cx="2209800" cy="365125"/>
          </a:xfrm>
        </p:spPr>
        <p:txBody>
          <a:bodyPr/>
          <a:lstStyle/>
          <a:p>
            <a:fld id="{139C74A1-F005-439A-B25F-DDADEF532567}" type="datetimeFigureOut">
              <a:rPr lang="fr-FR" smtClean="0"/>
              <a:t>01/02/2013</a:t>
            </a:fld>
            <a:endParaRPr lang="fr-FR"/>
          </a:p>
        </p:txBody>
      </p:sp>
      <p:sp>
        <p:nvSpPr>
          <p:cNvPr id="5" name="Espace réservé du pied de page 4"/>
          <p:cNvSpPr>
            <a:spLocks noGrp="1"/>
          </p:cNvSpPr>
          <p:nvPr>
            <p:ph type="ftr" sz="quarter" idx="11"/>
          </p:nvPr>
        </p:nvSpPr>
        <p:spPr>
          <a:xfrm>
            <a:off x="457201" y="6248207"/>
            <a:ext cx="5573483" cy="365125"/>
          </a:xfrm>
        </p:spPr>
        <p:txBody>
          <a:bodyPr/>
          <a:lstStyle/>
          <a:p>
            <a:endParaRPr lang="fr-FR"/>
          </a:p>
        </p:txBody>
      </p:sp>
      <p:sp>
        <p:nvSpPr>
          <p:cNvPr id="7" name="Rectangle 6"/>
          <p:cNvSpPr/>
          <p:nvPr/>
        </p:nvSpPr>
        <p:spPr bwMode="white">
          <a:xfrm>
            <a:off x="6096318" y="0"/>
            <a:ext cx="320040" cy="6858000"/>
          </a:xfrm>
          <a:prstGeom prst="rect">
            <a:avLst/>
          </a:prstGeom>
          <a:solidFill>
            <a:srgbClr val="FFFFFF"/>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8" name="Rectangle 7"/>
          <p:cNvSpPr/>
          <p:nvPr/>
        </p:nvSpPr>
        <p:spPr>
          <a:xfrm>
            <a:off x="6142038" y="609600"/>
            <a:ext cx="228600" cy="6248400"/>
          </a:xfrm>
          <a:prstGeom prst="rect">
            <a:avLst/>
          </a:prstGeom>
          <a:solidFill>
            <a:schemeClr val="accent1"/>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Rectangle 8"/>
          <p:cNvSpPr/>
          <p:nvPr/>
        </p:nvSpPr>
        <p:spPr>
          <a:xfrm>
            <a:off x="6142038" y="0"/>
            <a:ext cx="228600" cy="533400"/>
          </a:xfrm>
          <a:prstGeom prst="rect">
            <a:avLst/>
          </a:prstGeom>
          <a:solidFill>
            <a:schemeClr val="accent2"/>
          </a:solidFill>
          <a:ln w="1905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6" name="Espace réservé du numéro de diapositive 5"/>
          <p:cNvSpPr>
            <a:spLocks noGrp="1"/>
          </p:cNvSpPr>
          <p:nvPr>
            <p:ph type="sldNum" sz="quarter" idx="12"/>
          </p:nvPr>
        </p:nvSpPr>
        <p:spPr>
          <a:xfrm rot="5400000">
            <a:off x="5989638" y="144462"/>
            <a:ext cx="533400" cy="244476"/>
          </a:xfrm>
        </p:spPr>
        <p:txBody>
          <a:bodyPr/>
          <a:lstStyle/>
          <a:p>
            <a:fld id="{073CF36F-C5FF-4308-AF01-4AD8A02AC9B2}" type="slidenum">
              <a:rPr lang="fr-FR" smtClean="0"/>
              <a:t>‹N°›</a:t>
            </a:fld>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olo e contenuto">
    <p:spTree>
      <p:nvGrpSpPr>
        <p:cNvPr id="1" name=""/>
        <p:cNvGrpSpPr/>
        <p:nvPr/>
      </p:nvGrpSpPr>
      <p:grpSpPr>
        <a:xfrm>
          <a:off x="0" y="0"/>
          <a:ext cx="0" cy="0"/>
          <a:chOff x="0" y="0"/>
          <a:chExt cx="0" cy="0"/>
        </a:xfrm>
      </p:grpSpPr>
      <p:sp>
        <p:nvSpPr>
          <p:cNvPr id="3" name="Segnaposto contenuto 2"/>
          <p:cNvSpPr>
            <a:spLocks noGrp="1"/>
          </p:cNvSpPr>
          <p:nvPr>
            <p:ph idx="1"/>
          </p:nvPr>
        </p:nvSpPr>
        <p:spPr/>
        <p:txBody>
          <a:bodyPr/>
          <a:lstStyle/>
          <a:p>
            <a:pPr lvl="0"/>
            <a:r>
              <a:rPr lang="it-IT" smtClean="0"/>
              <a:t>Fare clic per modificare gli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Tree>
    <p:extLst>
      <p:ext uri="{BB962C8B-B14F-4D97-AF65-F5344CB8AC3E}">
        <p14:creationId xmlns:p14="http://schemas.microsoft.com/office/powerpoint/2010/main" val="206484818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el und Inhalt">
    <p:spTree>
      <p:nvGrpSpPr>
        <p:cNvPr id="1" name=""/>
        <p:cNvGrpSpPr/>
        <p:nvPr/>
      </p:nvGrpSpPr>
      <p:grpSpPr>
        <a:xfrm>
          <a:off x="0" y="0"/>
          <a:ext cx="0" cy="0"/>
          <a:chOff x="0" y="0"/>
          <a:chExt cx="0" cy="0"/>
        </a:xfrm>
      </p:grpSpPr>
      <p:sp>
        <p:nvSpPr>
          <p:cNvPr id="3" name="Inhaltsplatzhalter 2"/>
          <p:cNvSpPr>
            <a:spLocks noGrp="1"/>
          </p:cNvSpPr>
          <p:nvPr>
            <p:ph idx="1"/>
          </p:nvPr>
        </p:nvSpPr>
        <p:spPr/>
        <p:txBody>
          <a:bodyPr/>
          <a:lstStyle/>
          <a:p>
            <a:pPr lvl="0"/>
            <a:r>
              <a:rPr lang="de-DE" dirty="0" smtClean="0"/>
              <a:t>Textmasterformate durch Klicken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de-DE" dirty="0"/>
          </a:p>
        </p:txBody>
      </p:sp>
      <p:sp>
        <p:nvSpPr>
          <p:cNvPr id="8" name="Titelplatzhalter 1"/>
          <p:cNvSpPr>
            <a:spLocks noGrp="1"/>
          </p:cNvSpPr>
          <p:nvPr>
            <p:ph type="title"/>
          </p:nvPr>
        </p:nvSpPr>
        <p:spPr>
          <a:xfrm>
            <a:off x="457200" y="274638"/>
            <a:ext cx="8229600" cy="850106"/>
          </a:xfrm>
          <a:prstGeom prst="rect">
            <a:avLst/>
          </a:prstGeom>
        </p:spPr>
        <p:txBody>
          <a:bodyPr rtlCol="0">
            <a:noAutofit/>
          </a:bodyPr>
          <a:lstStyle/>
          <a:p>
            <a:r>
              <a:rPr lang="de-DE" dirty="0" smtClean="0"/>
              <a:t>Titelmasterformat durch Klicken bearbeiten</a:t>
            </a:r>
            <a:endParaRPr lang="de-DE" dirty="0"/>
          </a:p>
        </p:txBody>
      </p:sp>
      <p:sp>
        <p:nvSpPr>
          <p:cNvPr id="4" name="Foliennummernplatzhalter 5"/>
          <p:cNvSpPr>
            <a:spLocks noGrp="1"/>
          </p:cNvSpPr>
          <p:nvPr>
            <p:ph type="sldNum" sz="quarter" idx="10"/>
          </p:nvPr>
        </p:nvSpPr>
        <p:spPr/>
        <p:txBody>
          <a:bodyPr/>
          <a:lstStyle>
            <a:lvl1pPr>
              <a:defRPr smtClean="0"/>
            </a:lvl1pPr>
          </a:lstStyle>
          <a:p>
            <a:pPr>
              <a:defRPr/>
            </a:pPr>
            <a:fld id="{5EEDEDF5-00C6-4162-98F7-A4B0DF5A6B6E}" type="slidenum">
              <a:rPr lang="de-DE"/>
              <a:pPr>
                <a:defRPr/>
              </a:pPr>
              <a:t>‹N°›</a:t>
            </a:fld>
            <a:endParaRPr lang="de-DE"/>
          </a:p>
        </p:txBody>
      </p:sp>
      <p:sp>
        <p:nvSpPr>
          <p:cNvPr id="5" name="Fußzeilenplatzhalter 4"/>
          <p:cNvSpPr>
            <a:spLocks noGrp="1"/>
          </p:cNvSpPr>
          <p:nvPr>
            <p:ph type="ftr" sz="quarter" idx="11"/>
          </p:nvPr>
        </p:nvSpPr>
        <p:spPr>
          <a:xfrm>
            <a:off x="468313" y="6356350"/>
            <a:ext cx="6840537" cy="365125"/>
          </a:xfrm>
        </p:spPr>
        <p:txBody>
          <a:bodyPr rtlCol="0"/>
          <a:lstStyle>
            <a:lvl1pPr algn="l">
              <a:defRPr sz="1000" dirty="0" smtClean="0">
                <a:solidFill>
                  <a:schemeClr val="tx1">
                    <a:tint val="75000"/>
                  </a:schemeClr>
                </a:solidFill>
              </a:defRPr>
            </a:lvl1pPr>
          </a:lstStyle>
          <a:p>
            <a:pPr>
              <a:defRPr/>
            </a:pPr>
            <a:r>
              <a:rPr lang="de-DE"/>
              <a:t>Regine Stein, </a:t>
            </a:r>
            <a:r>
              <a:rPr lang="de-DE" err="1"/>
              <a:t>Linked</a:t>
            </a:r>
            <a:r>
              <a:rPr lang="de-DE"/>
              <a:t> Data </a:t>
            </a:r>
            <a:r>
              <a:rPr lang="de-DE" err="1"/>
              <a:t>Tutorial</a:t>
            </a:r>
            <a:r>
              <a:rPr lang="de-DE"/>
              <a:t>, EVA Berlin, 9.11.1011</a:t>
            </a:r>
          </a:p>
        </p:txBody>
      </p:sp>
    </p:spTree>
    <p:extLst>
      <p:ext uri="{BB962C8B-B14F-4D97-AF65-F5344CB8AC3E}">
        <p14:creationId xmlns:p14="http://schemas.microsoft.com/office/powerpoint/2010/main" val="269382627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Vuoto">
    <p:spTree>
      <p:nvGrpSpPr>
        <p:cNvPr id="1" name=""/>
        <p:cNvGrpSpPr/>
        <p:nvPr/>
      </p:nvGrpSpPr>
      <p:grpSpPr>
        <a:xfrm>
          <a:off x="0" y="0"/>
          <a:ext cx="0" cy="0"/>
          <a:chOff x="0" y="0"/>
          <a:chExt cx="0" cy="0"/>
        </a:xfrm>
      </p:grpSpPr>
      <p:sp>
        <p:nvSpPr>
          <p:cNvPr id="2" name="Segnaposto data 3"/>
          <p:cNvSpPr>
            <a:spLocks noGrp="1"/>
          </p:cNvSpPr>
          <p:nvPr>
            <p:ph type="dt" sz="half" idx="10"/>
          </p:nvPr>
        </p:nvSpPr>
        <p:spPr/>
        <p:txBody>
          <a:bodyPr/>
          <a:lstStyle>
            <a:lvl1pPr>
              <a:defRPr/>
            </a:lvl1pPr>
          </a:lstStyle>
          <a:p>
            <a:pPr>
              <a:defRPr/>
            </a:pPr>
            <a:fld id="{1A2CFA1B-D398-4D84-BB3C-0612AFA3425F}" type="datetime1">
              <a:rPr lang="it-IT"/>
              <a:pPr>
                <a:defRPr/>
              </a:pPr>
              <a:t>01/02/2013</a:t>
            </a:fld>
            <a:endParaRPr lang="it-IT"/>
          </a:p>
        </p:txBody>
      </p:sp>
      <p:sp>
        <p:nvSpPr>
          <p:cNvPr id="3" name="Segnaposto piè di pagina 4"/>
          <p:cNvSpPr>
            <a:spLocks noGrp="1"/>
          </p:cNvSpPr>
          <p:nvPr>
            <p:ph type="ftr" sz="quarter" idx="11"/>
          </p:nvPr>
        </p:nvSpPr>
        <p:spPr/>
        <p:txBody>
          <a:bodyPr/>
          <a:lstStyle>
            <a:lvl1pPr>
              <a:defRPr/>
            </a:lvl1pPr>
          </a:lstStyle>
          <a:p>
            <a:pPr>
              <a:defRPr/>
            </a:pPr>
            <a:endParaRPr lang="en-GB"/>
          </a:p>
        </p:txBody>
      </p:sp>
      <p:sp>
        <p:nvSpPr>
          <p:cNvPr id="4" name="Segnaposto numero diapositiva 5"/>
          <p:cNvSpPr>
            <a:spLocks noGrp="1"/>
          </p:cNvSpPr>
          <p:nvPr>
            <p:ph type="sldNum" sz="quarter" idx="12"/>
          </p:nvPr>
        </p:nvSpPr>
        <p:spPr/>
        <p:txBody>
          <a:bodyPr/>
          <a:lstStyle>
            <a:lvl1pPr>
              <a:defRPr/>
            </a:lvl1pPr>
          </a:lstStyle>
          <a:p>
            <a:pPr>
              <a:defRPr/>
            </a:pPr>
            <a:fld id="{F0290427-9AC9-453C-8E5F-7486D8262934}" type="slidenum">
              <a:rPr lang="it-IT"/>
              <a:pPr>
                <a:defRPr/>
              </a:pPr>
              <a:t>‹N°›</a:t>
            </a:fld>
            <a:endParaRPr lang="it-IT"/>
          </a:p>
        </p:txBody>
      </p:sp>
    </p:spTree>
    <p:extLst>
      <p:ext uri="{BB962C8B-B14F-4D97-AF65-F5344CB8AC3E}">
        <p14:creationId xmlns:p14="http://schemas.microsoft.com/office/powerpoint/2010/main" val="37365536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a:xfrm>
            <a:off x="612648" y="228600"/>
            <a:ext cx="8153400" cy="990600"/>
          </a:xfrm>
        </p:spPr>
        <p:txBody>
          <a:bodyPr/>
          <a:lstStyle/>
          <a:p>
            <a:r>
              <a:rPr kumimoji="0" lang="fr-FR" smtClean="0"/>
              <a:t>Modifiez le style du titre</a:t>
            </a:r>
            <a:endParaRPr kumimoji="0" lang="en-US"/>
          </a:p>
        </p:txBody>
      </p:sp>
      <p:sp>
        <p:nvSpPr>
          <p:cNvPr id="4" name="Espace réservé de la date 3"/>
          <p:cNvSpPr>
            <a:spLocks noGrp="1"/>
          </p:cNvSpPr>
          <p:nvPr>
            <p:ph type="dt" sz="half" idx="10"/>
          </p:nvPr>
        </p:nvSpPr>
        <p:spPr/>
        <p:txBody>
          <a:bodyPr/>
          <a:lstStyle/>
          <a:p>
            <a:fld id="{139C74A1-F005-439A-B25F-DDADEF532567}" type="datetimeFigureOut">
              <a:rPr lang="fr-FR" smtClean="0"/>
              <a:t>01/02/2013</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lvl1pPr>
              <a:defRPr>
                <a:solidFill>
                  <a:srgbClr val="FFFFFF"/>
                </a:solidFill>
              </a:defRPr>
            </a:lvl1pPr>
          </a:lstStyle>
          <a:p>
            <a:fld id="{073CF36F-C5FF-4308-AF01-4AD8A02AC9B2}" type="slidenum">
              <a:rPr lang="fr-FR" smtClean="0"/>
              <a:t>‹N°›</a:t>
            </a:fld>
            <a:endParaRPr lang="fr-FR"/>
          </a:p>
        </p:txBody>
      </p:sp>
      <p:sp>
        <p:nvSpPr>
          <p:cNvPr id="8" name="Espace réservé du contenu 7"/>
          <p:cNvSpPr>
            <a:spLocks noGrp="1"/>
          </p:cNvSpPr>
          <p:nvPr>
            <p:ph sz="quarter" idx="1"/>
          </p:nvPr>
        </p:nvSpPr>
        <p:spPr>
          <a:xfrm>
            <a:off x="612648" y="1600200"/>
            <a:ext cx="8153400" cy="44958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bg>
      <p:bgRef idx="1003">
        <a:schemeClr val="bg1"/>
      </p:bgRef>
    </p:bg>
    <p:spTree>
      <p:nvGrpSpPr>
        <p:cNvPr id="1" name=""/>
        <p:cNvGrpSpPr/>
        <p:nvPr/>
      </p:nvGrpSpPr>
      <p:grpSpPr>
        <a:xfrm>
          <a:off x="0" y="0"/>
          <a:ext cx="0" cy="0"/>
          <a:chOff x="0" y="0"/>
          <a:chExt cx="0" cy="0"/>
        </a:xfrm>
      </p:grpSpPr>
      <p:sp>
        <p:nvSpPr>
          <p:cNvPr id="3" name="Espace réservé du texte 2"/>
          <p:cNvSpPr>
            <a:spLocks noGrp="1"/>
          </p:cNvSpPr>
          <p:nvPr>
            <p:ph type="body" idx="1"/>
          </p:nvPr>
        </p:nvSpPr>
        <p:spPr>
          <a:xfrm>
            <a:off x="1371600" y="2743200"/>
            <a:ext cx="7123113" cy="1673225"/>
          </a:xfrm>
        </p:spPr>
        <p:txBody>
          <a:bodyPr anchor="t"/>
          <a:lstStyle>
            <a:lvl1pPr marL="0" indent="0">
              <a:buNone/>
              <a:defRPr sz="280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fr-FR" smtClean="0"/>
              <a:t>Modifiez les styles du texte du masque</a:t>
            </a:r>
          </a:p>
        </p:txBody>
      </p:sp>
      <p:sp>
        <p:nvSpPr>
          <p:cNvPr id="7" name="Rectangle 6"/>
          <p:cNvSpPr/>
          <p:nvPr/>
        </p:nvSpPr>
        <p:spPr bwMode="white">
          <a:xfrm>
            <a:off x="0" y="1524000"/>
            <a:ext cx="9144000" cy="114300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600200"/>
            <a:ext cx="1295400" cy="990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1371600" y="1600200"/>
            <a:ext cx="7772400" cy="990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371600" y="1600200"/>
            <a:ext cx="7620000" cy="990600"/>
          </a:xfrm>
        </p:spPr>
        <p:txBody>
          <a:bodyPr/>
          <a:lstStyle>
            <a:lvl1pPr algn="l">
              <a:buNone/>
              <a:defRPr sz="4400" b="0" cap="none">
                <a:solidFill>
                  <a:srgbClr val="FFFFFF"/>
                </a:solidFill>
              </a:defRPr>
            </a:lvl1pPr>
          </a:lstStyle>
          <a:p>
            <a:r>
              <a:rPr kumimoji="0" lang="fr-FR" smtClean="0"/>
              <a:t>Modifiez le style du titre</a:t>
            </a:r>
            <a:endParaRPr kumimoji="0" lang="en-US"/>
          </a:p>
        </p:txBody>
      </p:sp>
      <p:sp>
        <p:nvSpPr>
          <p:cNvPr id="12" name="Espace réservé de la date 11"/>
          <p:cNvSpPr>
            <a:spLocks noGrp="1"/>
          </p:cNvSpPr>
          <p:nvPr>
            <p:ph type="dt" sz="half" idx="10"/>
          </p:nvPr>
        </p:nvSpPr>
        <p:spPr/>
        <p:txBody>
          <a:bodyPr/>
          <a:lstStyle/>
          <a:p>
            <a:fld id="{139C74A1-F005-439A-B25F-DDADEF532567}" type="datetimeFigureOut">
              <a:rPr lang="fr-FR" smtClean="0"/>
              <a:t>01/02/2013</a:t>
            </a:fld>
            <a:endParaRPr lang="fr-FR"/>
          </a:p>
        </p:txBody>
      </p:sp>
      <p:sp>
        <p:nvSpPr>
          <p:cNvPr id="13" name="Espace réservé du numéro de diapositive 12"/>
          <p:cNvSpPr>
            <a:spLocks noGrp="1"/>
          </p:cNvSpPr>
          <p:nvPr>
            <p:ph type="sldNum" sz="quarter" idx="11"/>
          </p:nvPr>
        </p:nvSpPr>
        <p:spPr>
          <a:xfrm>
            <a:off x="0" y="1752600"/>
            <a:ext cx="1295400" cy="701676"/>
          </a:xfrm>
        </p:spPr>
        <p:txBody>
          <a:bodyPr>
            <a:noAutofit/>
          </a:bodyPr>
          <a:lstStyle>
            <a:lvl1pPr>
              <a:defRPr sz="2400">
                <a:solidFill>
                  <a:srgbClr val="FFFFFF"/>
                </a:solidFill>
              </a:defRPr>
            </a:lvl1pPr>
          </a:lstStyle>
          <a:p>
            <a:fld id="{073CF36F-C5FF-4308-AF01-4AD8A02AC9B2}" type="slidenum">
              <a:rPr lang="fr-FR" smtClean="0"/>
              <a:t>‹N°›</a:t>
            </a:fld>
            <a:endParaRPr lang="fr-FR"/>
          </a:p>
        </p:txBody>
      </p:sp>
      <p:sp>
        <p:nvSpPr>
          <p:cNvPr id="14" name="Espace réservé du pied de page 13"/>
          <p:cNvSpPr>
            <a:spLocks noGrp="1"/>
          </p:cNvSpPr>
          <p:nvPr>
            <p:ph type="ftr" sz="quarter" idx="12"/>
          </p:nvPr>
        </p:nvSpPr>
        <p:spPr/>
        <p:txBody>
          <a:bodyPr/>
          <a:lstStyle/>
          <a:p>
            <a:endParaRPr lang="fr-FR"/>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9" name="Espace réservé du contenu 8"/>
          <p:cNvSpPr>
            <a:spLocks noGrp="1"/>
          </p:cNvSpPr>
          <p:nvPr>
            <p:ph sz="quarter" idx="1"/>
          </p:nvPr>
        </p:nvSpPr>
        <p:spPr>
          <a:xfrm>
            <a:off x="609600" y="1589567"/>
            <a:ext cx="38862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1" name="Espace réservé du contenu 10"/>
          <p:cNvSpPr>
            <a:spLocks noGrp="1"/>
          </p:cNvSpPr>
          <p:nvPr>
            <p:ph sz="quarter" idx="2"/>
          </p:nvPr>
        </p:nvSpPr>
        <p:spPr>
          <a:xfrm>
            <a:off x="4844901" y="1589567"/>
            <a:ext cx="3886200" cy="45720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8" name="Espace réservé de la date 7"/>
          <p:cNvSpPr>
            <a:spLocks noGrp="1"/>
          </p:cNvSpPr>
          <p:nvPr>
            <p:ph type="dt" sz="half" idx="15"/>
          </p:nvPr>
        </p:nvSpPr>
        <p:spPr/>
        <p:txBody>
          <a:bodyPr rtlCol="0"/>
          <a:lstStyle/>
          <a:p>
            <a:fld id="{139C74A1-F005-439A-B25F-DDADEF532567}" type="datetimeFigureOut">
              <a:rPr lang="fr-FR" smtClean="0"/>
              <a:t>01/02/2013</a:t>
            </a:fld>
            <a:endParaRPr lang="fr-FR"/>
          </a:p>
        </p:txBody>
      </p:sp>
      <p:sp>
        <p:nvSpPr>
          <p:cNvPr id="10" name="Espace réservé du numéro de diapositive 9"/>
          <p:cNvSpPr>
            <a:spLocks noGrp="1"/>
          </p:cNvSpPr>
          <p:nvPr>
            <p:ph type="sldNum" sz="quarter" idx="16"/>
          </p:nvPr>
        </p:nvSpPr>
        <p:spPr/>
        <p:txBody>
          <a:bodyPr rtlCol="0"/>
          <a:lstStyle/>
          <a:p>
            <a:fld id="{073CF36F-C5FF-4308-AF01-4AD8A02AC9B2}" type="slidenum">
              <a:rPr lang="fr-FR" smtClean="0"/>
              <a:t>‹N°›</a:t>
            </a:fld>
            <a:endParaRPr lang="fr-FR"/>
          </a:p>
        </p:txBody>
      </p:sp>
      <p:sp>
        <p:nvSpPr>
          <p:cNvPr id="12" name="Espace réservé du pied de page 11"/>
          <p:cNvSpPr>
            <a:spLocks noGrp="1"/>
          </p:cNvSpPr>
          <p:nvPr>
            <p:ph type="ftr" sz="quarter" idx="17"/>
          </p:nvPr>
        </p:nvSpPr>
        <p:spPr/>
        <p:txBody>
          <a:bodyPr rtlCol="0"/>
          <a:lstStyle/>
          <a:p>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533400" y="273050"/>
            <a:ext cx="8153400" cy="869950"/>
          </a:xfrm>
        </p:spPr>
        <p:txBody>
          <a:bodyPr anchor="ctr"/>
          <a:lstStyle>
            <a:lvl1pPr>
              <a:defRPr/>
            </a:lvl1pPr>
          </a:lstStyle>
          <a:p>
            <a:r>
              <a:rPr kumimoji="0" lang="fr-FR" smtClean="0"/>
              <a:t>Modifiez le style du titre</a:t>
            </a:r>
            <a:endParaRPr kumimoji="0" lang="en-US"/>
          </a:p>
        </p:txBody>
      </p:sp>
      <p:sp>
        <p:nvSpPr>
          <p:cNvPr id="11" name="Espace réservé du contenu 10"/>
          <p:cNvSpPr>
            <a:spLocks noGrp="1"/>
          </p:cNvSpPr>
          <p:nvPr>
            <p:ph sz="quarter" idx="2"/>
          </p:nvPr>
        </p:nvSpPr>
        <p:spPr>
          <a:xfrm>
            <a:off x="609600" y="2438400"/>
            <a:ext cx="3886200" cy="35814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3" name="Espace réservé du contenu 12"/>
          <p:cNvSpPr>
            <a:spLocks noGrp="1"/>
          </p:cNvSpPr>
          <p:nvPr>
            <p:ph sz="quarter" idx="4"/>
          </p:nvPr>
        </p:nvSpPr>
        <p:spPr>
          <a:xfrm>
            <a:off x="4800600" y="2438400"/>
            <a:ext cx="3886200" cy="35814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
        <p:nvSpPr>
          <p:cNvPr id="10" name="Espace réservé de la date 9"/>
          <p:cNvSpPr>
            <a:spLocks noGrp="1"/>
          </p:cNvSpPr>
          <p:nvPr>
            <p:ph type="dt" sz="half" idx="15"/>
          </p:nvPr>
        </p:nvSpPr>
        <p:spPr/>
        <p:txBody>
          <a:bodyPr rtlCol="0"/>
          <a:lstStyle/>
          <a:p>
            <a:fld id="{139C74A1-F005-439A-B25F-DDADEF532567}" type="datetimeFigureOut">
              <a:rPr lang="fr-FR" smtClean="0"/>
              <a:t>01/02/2013</a:t>
            </a:fld>
            <a:endParaRPr lang="fr-FR"/>
          </a:p>
        </p:txBody>
      </p:sp>
      <p:sp>
        <p:nvSpPr>
          <p:cNvPr id="12" name="Espace réservé du numéro de diapositive 11"/>
          <p:cNvSpPr>
            <a:spLocks noGrp="1"/>
          </p:cNvSpPr>
          <p:nvPr>
            <p:ph type="sldNum" sz="quarter" idx="16"/>
          </p:nvPr>
        </p:nvSpPr>
        <p:spPr/>
        <p:txBody>
          <a:bodyPr rtlCol="0"/>
          <a:lstStyle/>
          <a:p>
            <a:fld id="{073CF36F-C5FF-4308-AF01-4AD8A02AC9B2}" type="slidenum">
              <a:rPr lang="fr-FR" smtClean="0"/>
              <a:t>‹N°›</a:t>
            </a:fld>
            <a:endParaRPr lang="fr-FR"/>
          </a:p>
        </p:txBody>
      </p:sp>
      <p:sp>
        <p:nvSpPr>
          <p:cNvPr id="14" name="Espace réservé du pied de page 13"/>
          <p:cNvSpPr>
            <a:spLocks noGrp="1"/>
          </p:cNvSpPr>
          <p:nvPr>
            <p:ph type="ftr" sz="quarter" idx="17"/>
          </p:nvPr>
        </p:nvSpPr>
        <p:spPr/>
        <p:txBody>
          <a:bodyPr rtlCol="0"/>
          <a:lstStyle/>
          <a:p>
            <a:endParaRPr lang="fr-FR"/>
          </a:p>
        </p:txBody>
      </p:sp>
      <p:sp>
        <p:nvSpPr>
          <p:cNvPr id="16" name="Espace réservé du texte 15"/>
          <p:cNvSpPr>
            <a:spLocks noGrp="1"/>
          </p:cNvSpPr>
          <p:nvPr>
            <p:ph type="body" sz="quarter" idx="1"/>
          </p:nvPr>
        </p:nvSpPr>
        <p:spPr>
          <a:xfrm>
            <a:off x="609600" y="1752600"/>
            <a:ext cx="3886200" cy="640080"/>
          </a:xfrm>
          <a:solidFill>
            <a:schemeClr val="accent2"/>
          </a:solidFill>
        </p:spPr>
        <p:txBody>
          <a:bodyPr rtlCol="0" anchor="ct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
        <p:nvSpPr>
          <p:cNvPr id="15" name="Espace réservé du texte 14"/>
          <p:cNvSpPr>
            <a:spLocks noGrp="1"/>
          </p:cNvSpPr>
          <p:nvPr>
            <p:ph type="body" sz="quarter" idx="3"/>
          </p:nvPr>
        </p:nvSpPr>
        <p:spPr>
          <a:xfrm>
            <a:off x="4800600" y="1752600"/>
            <a:ext cx="3886200" cy="640080"/>
          </a:xfrm>
          <a:solidFill>
            <a:schemeClr val="accent4"/>
          </a:solidFill>
        </p:spPr>
        <p:txBody>
          <a:bodyPr rtlCol="0" anchor="ctr"/>
          <a:lstStyle>
            <a:lvl1pPr marL="0" indent="0">
              <a:buFontTx/>
              <a:buNone/>
              <a:defRPr sz="2000" b="1">
                <a:solidFill>
                  <a:srgbClr val="FFFFFF"/>
                </a:solidFill>
              </a:defRPr>
            </a:lvl1pPr>
          </a:lstStyle>
          <a:p>
            <a:pPr lvl="0" eaLnBrk="1" latinLnBrk="0" hangingPunct="1"/>
            <a:r>
              <a:rPr kumimoji="0" lang="fr-FR" smtClean="0"/>
              <a:t>Modifiez les styles du texte du masque</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mtClean="0"/>
              <a:t>Modifiez le style du titre</a:t>
            </a:r>
            <a:endParaRPr kumimoji="0" lang="en-US"/>
          </a:p>
        </p:txBody>
      </p:sp>
      <p:sp>
        <p:nvSpPr>
          <p:cNvPr id="3" name="Espace réservé de la date 2"/>
          <p:cNvSpPr>
            <a:spLocks noGrp="1"/>
          </p:cNvSpPr>
          <p:nvPr>
            <p:ph type="dt" sz="half" idx="10"/>
          </p:nvPr>
        </p:nvSpPr>
        <p:spPr/>
        <p:txBody>
          <a:bodyPr/>
          <a:lstStyle/>
          <a:p>
            <a:fld id="{139C74A1-F005-439A-B25F-DDADEF532567}" type="datetimeFigureOut">
              <a:rPr lang="fr-FR" smtClean="0"/>
              <a:t>01/02/2013</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lvl1pPr>
              <a:defRPr>
                <a:solidFill>
                  <a:srgbClr val="FFFFFF"/>
                </a:solidFill>
              </a:defRPr>
            </a:lvl1pPr>
          </a:lstStyle>
          <a:p>
            <a:fld id="{073CF36F-C5FF-4308-AF01-4AD8A02AC9B2}" type="slidenum">
              <a:rPr lang="fr-FR" smtClean="0"/>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139C74A1-F005-439A-B25F-DDADEF532567}" type="datetimeFigureOut">
              <a:rPr lang="fr-FR" smtClean="0"/>
              <a:t>01/02/2013</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a:xfrm>
            <a:off x="0" y="6248400"/>
            <a:ext cx="533400" cy="381000"/>
          </a:xfrm>
        </p:spPr>
        <p:txBody>
          <a:bodyPr/>
          <a:lstStyle>
            <a:lvl1pPr>
              <a:defRPr>
                <a:solidFill>
                  <a:schemeClr val="tx2"/>
                </a:solidFill>
              </a:defRPr>
            </a:lvl1pPr>
          </a:lstStyle>
          <a:p>
            <a:fld id="{073CF36F-C5FF-4308-AF01-4AD8A02AC9B2}" type="slidenum">
              <a:rPr lang="fr-FR" smtClean="0"/>
              <a:t>‹N°›</a:t>
            </a:fld>
            <a:endParaRPr lang="fr-F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609600" y="273050"/>
            <a:ext cx="8077200" cy="869950"/>
          </a:xfrm>
        </p:spPr>
        <p:txBody>
          <a:bodyPr anchor="ctr"/>
          <a:lstStyle>
            <a:lvl1pPr algn="l">
              <a:buNone/>
              <a:defRPr sz="4400" b="0"/>
            </a:lvl1pPr>
          </a:lstStyle>
          <a:p>
            <a:r>
              <a:rPr kumimoji="0" lang="fr-FR" smtClean="0"/>
              <a:t>Modifiez le style du titre</a:t>
            </a:r>
            <a:endParaRPr kumimoji="0" lang="en-US"/>
          </a:p>
        </p:txBody>
      </p:sp>
      <p:sp>
        <p:nvSpPr>
          <p:cNvPr id="5" name="Espace réservé de la date 4"/>
          <p:cNvSpPr>
            <a:spLocks noGrp="1"/>
          </p:cNvSpPr>
          <p:nvPr>
            <p:ph type="dt" sz="half" idx="10"/>
          </p:nvPr>
        </p:nvSpPr>
        <p:spPr/>
        <p:txBody>
          <a:bodyPr/>
          <a:lstStyle/>
          <a:p>
            <a:fld id="{139C74A1-F005-439A-B25F-DDADEF532567}" type="datetimeFigureOut">
              <a:rPr lang="fr-FR" smtClean="0"/>
              <a:t>01/02/2013</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lvl1pPr>
              <a:defRPr>
                <a:solidFill>
                  <a:srgbClr val="FFFFFF"/>
                </a:solidFill>
              </a:defRPr>
            </a:lvl1pPr>
          </a:lstStyle>
          <a:p>
            <a:fld id="{073CF36F-C5FF-4308-AF01-4AD8A02AC9B2}" type="slidenum">
              <a:rPr lang="fr-FR" smtClean="0"/>
              <a:t>‹N°›</a:t>
            </a:fld>
            <a:endParaRPr lang="fr-FR"/>
          </a:p>
        </p:txBody>
      </p:sp>
      <p:sp>
        <p:nvSpPr>
          <p:cNvPr id="3" name="Espace réservé du texte 2"/>
          <p:cNvSpPr>
            <a:spLocks noGrp="1"/>
          </p:cNvSpPr>
          <p:nvPr>
            <p:ph type="body" idx="2"/>
          </p:nvPr>
        </p:nvSpPr>
        <p:spPr>
          <a:xfrm>
            <a:off x="609600" y="1752600"/>
            <a:ext cx="1600200" cy="4343400"/>
          </a:xfrm>
          <a:ln w="50800" cap="sq" cmpd="dbl" algn="ctr">
            <a:solidFill>
              <a:schemeClr val="accent2"/>
            </a:solidFill>
            <a:prstDash val="solid"/>
            <a:miter lim="800000"/>
          </a:ln>
          <a:effectLst/>
        </p:spPr>
        <p:style>
          <a:lnRef idx="3">
            <a:schemeClr val="lt1"/>
          </a:lnRef>
          <a:fillRef idx="1">
            <a:schemeClr val="accent2"/>
          </a:fillRef>
          <a:effectRef idx="1">
            <a:schemeClr val="accent2"/>
          </a:effectRef>
          <a:fontRef idx="minor">
            <a:schemeClr val="lt1"/>
          </a:fontRef>
        </p:style>
        <p:txBody>
          <a:bodyPr lIns="137160" tIns="182880" rIns="137160" bIns="91440"/>
          <a:lstStyle>
            <a:lvl1pPr marL="0" indent="0">
              <a:spcAft>
                <a:spcPts val="1000"/>
              </a:spcAft>
              <a:buNone/>
              <a:defRPr sz="1800"/>
            </a:lvl1pPr>
            <a:lvl2pPr>
              <a:buNone/>
              <a:defRPr sz="1200"/>
            </a:lvl2pPr>
            <a:lvl3pPr>
              <a:buNone/>
              <a:defRPr sz="1000"/>
            </a:lvl3pPr>
            <a:lvl4pPr>
              <a:buNone/>
              <a:defRPr sz="900"/>
            </a:lvl4pPr>
            <a:lvl5pPr>
              <a:buNone/>
              <a:defRPr sz="900"/>
            </a:lvl5pPr>
          </a:lstStyle>
          <a:p>
            <a:pPr lvl="0" eaLnBrk="1" latinLnBrk="0" hangingPunct="1"/>
            <a:r>
              <a:rPr kumimoji="0" lang="fr-FR" smtClean="0"/>
              <a:t>Modifiez les styles du texte du masque</a:t>
            </a:r>
          </a:p>
        </p:txBody>
      </p:sp>
      <p:sp>
        <p:nvSpPr>
          <p:cNvPr id="9" name="Espace réservé du contenu 8"/>
          <p:cNvSpPr>
            <a:spLocks noGrp="1"/>
          </p:cNvSpPr>
          <p:nvPr>
            <p:ph sz="quarter" idx="1"/>
          </p:nvPr>
        </p:nvSpPr>
        <p:spPr>
          <a:xfrm>
            <a:off x="2362200" y="1752600"/>
            <a:ext cx="6400800" cy="4419600"/>
          </a:xfrm>
        </p:spPr>
        <p:txBody>
          <a:bodyPr/>
          <a:lstStyle/>
          <a:p>
            <a:pPr lvl="0" eaLnBrk="1" latinLnBrk="0" hangingPunct="1"/>
            <a:r>
              <a:rPr lang="fr-FR" smtClean="0"/>
              <a:t>Modifiez les styles du texte du masque</a:t>
            </a:r>
          </a:p>
          <a:p>
            <a:pPr lvl="1" eaLnBrk="1" latinLnBrk="0" hangingPunct="1"/>
            <a:r>
              <a:rPr lang="fr-FR" smtClean="0"/>
              <a:t>Deuxième niveau</a:t>
            </a:r>
          </a:p>
          <a:p>
            <a:pPr lvl="2" eaLnBrk="1" latinLnBrk="0" hangingPunct="1"/>
            <a:r>
              <a:rPr lang="fr-FR" smtClean="0"/>
              <a:t>Troisième niveau</a:t>
            </a:r>
          </a:p>
          <a:p>
            <a:pPr lvl="3" eaLnBrk="1" latinLnBrk="0" hangingPunct="1"/>
            <a:r>
              <a:rPr lang="fr-FR" smtClean="0"/>
              <a:t>Quatrième niveau</a:t>
            </a:r>
          </a:p>
          <a:p>
            <a:pPr lvl="4" eaLnBrk="1" latinLnBrk="0" hangingPunct="1"/>
            <a:r>
              <a:rPr lang="fr-FR" smtClean="0"/>
              <a:t>Cinquième niveau</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bg>
      <p:bgRef idx="1003">
        <a:schemeClr val="bg2"/>
      </p:bgRef>
    </p:bg>
    <p:spTree>
      <p:nvGrpSpPr>
        <p:cNvPr id="1" name=""/>
        <p:cNvGrpSpPr/>
        <p:nvPr/>
      </p:nvGrpSpPr>
      <p:grpSpPr>
        <a:xfrm>
          <a:off x="0" y="0"/>
          <a:ext cx="0" cy="0"/>
          <a:chOff x="0" y="0"/>
          <a:chExt cx="0" cy="0"/>
        </a:xfrm>
      </p:grpSpPr>
      <p:sp>
        <p:nvSpPr>
          <p:cNvPr id="4" name="Espace réservé du texte 3"/>
          <p:cNvSpPr>
            <a:spLocks noGrp="1"/>
          </p:cNvSpPr>
          <p:nvPr>
            <p:ph type="body" sz="half" idx="2"/>
          </p:nvPr>
        </p:nvSpPr>
        <p:spPr>
          <a:xfrm>
            <a:off x="1600200" y="5486400"/>
            <a:ext cx="7315200" cy="685800"/>
          </a:xfrm>
        </p:spPr>
        <p:txBody>
          <a:bodyPr/>
          <a:lstStyle>
            <a:lvl1pPr marL="0" indent="0">
              <a:buFontTx/>
              <a:buNone/>
              <a:defRPr sz="17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fr-FR" smtClean="0"/>
              <a:t>Modifiez les styles du texte du masque</a:t>
            </a:r>
          </a:p>
        </p:txBody>
      </p:sp>
      <p:sp>
        <p:nvSpPr>
          <p:cNvPr id="8" name="Rectangle 7"/>
          <p:cNvSpPr/>
          <p:nvPr/>
        </p:nvSpPr>
        <p:spPr bwMode="white">
          <a:xfrm>
            <a:off x="-9144" y="4572000"/>
            <a:ext cx="9144000" cy="886968"/>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9144" y="4663440"/>
            <a:ext cx="1463040" cy="713232"/>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1545336" y="4654296"/>
            <a:ext cx="7598664" cy="713232"/>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1600200" y="4648200"/>
            <a:ext cx="7315200" cy="685800"/>
          </a:xfrm>
        </p:spPr>
        <p:txBody>
          <a:bodyPr anchor="ctr"/>
          <a:lstStyle>
            <a:lvl1pPr algn="l">
              <a:buNone/>
              <a:defRPr sz="2800" b="0">
                <a:solidFill>
                  <a:srgbClr val="FFFFFF"/>
                </a:solidFill>
              </a:defRPr>
            </a:lvl1pPr>
          </a:lstStyle>
          <a:p>
            <a:r>
              <a:rPr kumimoji="0" lang="fr-FR" smtClean="0"/>
              <a:t>Modifiez le style du titre</a:t>
            </a:r>
            <a:endParaRPr kumimoji="0" lang="en-US"/>
          </a:p>
        </p:txBody>
      </p:sp>
      <p:sp>
        <p:nvSpPr>
          <p:cNvPr id="11" name="Rectangle 10"/>
          <p:cNvSpPr/>
          <p:nvPr/>
        </p:nvSpPr>
        <p:spPr bwMode="white">
          <a:xfrm>
            <a:off x="1447800" y="0"/>
            <a:ext cx="100584" cy="6867144"/>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Espace réservé de la date 11"/>
          <p:cNvSpPr>
            <a:spLocks noGrp="1"/>
          </p:cNvSpPr>
          <p:nvPr>
            <p:ph type="dt" sz="half" idx="10"/>
          </p:nvPr>
        </p:nvSpPr>
        <p:spPr>
          <a:xfrm>
            <a:off x="6248400" y="6248400"/>
            <a:ext cx="2667000" cy="365125"/>
          </a:xfrm>
        </p:spPr>
        <p:txBody>
          <a:bodyPr rtlCol="0"/>
          <a:lstStyle/>
          <a:p>
            <a:fld id="{139C74A1-F005-439A-B25F-DDADEF532567}" type="datetimeFigureOut">
              <a:rPr lang="fr-FR" smtClean="0"/>
              <a:t>01/02/2013</a:t>
            </a:fld>
            <a:endParaRPr lang="fr-FR"/>
          </a:p>
        </p:txBody>
      </p:sp>
      <p:sp>
        <p:nvSpPr>
          <p:cNvPr id="13" name="Espace réservé du numéro de diapositive 12"/>
          <p:cNvSpPr>
            <a:spLocks noGrp="1"/>
          </p:cNvSpPr>
          <p:nvPr>
            <p:ph type="sldNum" sz="quarter" idx="11"/>
          </p:nvPr>
        </p:nvSpPr>
        <p:spPr>
          <a:xfrm>
            <a:off x="0" y="4667249"/>
            <a:ext cx="1447800" cy="663578"/>
          </a:xfrm>
        </p:spPr>
        <p:txBody>
          <a:bodyPr rtlCol="0"/>
          <a:lstStyle>
            <a:lvl1pPr>
              <a:defRPr sz="2800"/>
            </a:lvl1pPr>
          </a:lstStyle>
          <a:p>
            <a:fld id="{073CF36F-C5FF-4308-AF01-4AD8A02AC9B2}" type="slidenum">
              <a:rPr lang="fr-FR" smtClean="0"/>
              <a:t>‹N°›</a:t>
            </a:fld>
            <a:endParaRPr lang="fr-FR"/>
          </a:p>
        </p:txBody>
      </p:sp>
      <p:sp>
        <p:nvSpPr>
          <p:cNvPr id="14" name="Espace réservé du pied de page 13"/>
          <p:cNvSpPr>
            <a:spLocks noGrp="1"/>
          </p:cNvSpPr>
          <p:nvPr>
            <p:ph type="ftr" sz="quarter" idx="12"/>
          </p:nvPr>
        </p:nvSpPr>
        <p:spPr>
          <a:xfrm>
            <a:off x="1600200" y="6248206"/>
            <a:ext cx="4572000" cy="365125"/>
          </a:xfrm>
        </p:spPr>
        <p:txBody>
          <a:bodyPr rtlCol="0"/>
          <a:lstStyle/>
          <a:p>
            <a:endParaRPr lang="fr-FR"/>
          </a:p>
        </p:txBody>
      </p:sp>
      <p:sp>
        <p:nvSpPr>
          <p:cNvPr id="3" name="Espace réservé pour une image  2"/>
          <p:cNvSpPr>
            <a:spLocks noGrp="1"/>
          </p:cNvSpPr>
          <p:nvPr>
            <p:ph type="pic" idx="1"/>
          </p:nvPr>
        </p:nvSpPr>
        <p:spPr>
          <a:xfrm>
            <a:off x="1560576" y="0"/>
            <a:ext cx="7583424" cy="4568952"/>
          </a:xfrm>
          <a:solidFill>
            <a:schemeClr val="accent1">
              <a:tint val="40000"/>
            </a:schemeClr>
          </a:solidFill>
          <a:ln>
            <a:noFill/>
          </a:ln>
        </p:spPr>
        <p:txBody>
          <a:bodyPr/>
          <a:lstStyle>
            <a:lvl1pPr marL="0" indent="0">
              <a:buNone/>
              <a:defRPr sz="3200"/>
            </a:lvl1pPr>
          </a:lstStyle>
          <a:p>
            <a:r>
              <a:rPr kumimoji="0" lang="fr-FR" smtClean="0"/>
              <a:t>Cliquez sur l'icône pour ajouter une image</a:t>
            </a:r>
            <a:endParaRPr kumimoji="0"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Espace réservé du titre 21"/>
          <p:cNvSpPr>
            <a:spLocks noGrp="1"/>
          </p:cNvSpPr>
          <p:nvPr>
            <p:ph type="title"/>
          </p:nvPr>
        </p:nvSpPr>
        <p:spPr>
          <a:xfrm>
            <a:off x="609600" y="228600"/>
            <a:ext cx="8153400" cy="990600"/>
          </a:xfrm>
          <a:prstGeom prst="rect">
            <a:avLst/>
          </a:prstGeom>
        </p:spPr>
        <p:txBody>
          <a:bodyPr vert="horz" anchor="ctr">
            <a:normAutofit/>
          </a:bodyPr>
          <a:lstStyle/>
          <a:p>
            <a:r>
              <a:rPr kumimoji="0" lang="fr-FR" smtClean="0"/>
              <a:t>Modifiez le style du titre</a:t>
            </a:r>
            <a:endParaRPr kumimoji="0" lang="en-US"/>
          </a:p>
        </p:txBody>
      </p:sp>
      <p:sp>
        <p:nvSpPr>
          <p:cNvPr id="13" name="Espace réservé du texte 12"/>
          <p:cNvSpPr>
            <a:spLocks noGrp="1"/>
          </p:cNvSpPr>
          <p:nvPr>
            <p:ph type="body" idx="1"/>
          </p:nvPr>
        </p:nvSpPr>
        <p:spPr>
          <a:xfrm>
            <a:off x="612648" y="1600200"/>
            <a:ext cx="8153400" cy="4526280"/>
          </a:xfrm>
          <a:prstGeom prst="rect">
            <a:avLst/>
          </a:prstGeom>
        </p:spPr>
        <p:txBody>
          <a:bodyPr vert="horz">
            <a:normAutofit/>
          </a:bodyPr>
          <a:lstStyle/>
          <a:p>
            <a:pPr lvl="0" eaLnBrk="1" latinLnBrk="0" hangingPunct="1"/>
            <a:r>
              <a:rPr kumimoji="0" lang="fr-FR" smtClean="0"/>
              <a:t>Modifiez les styles du texte du masque</a:t>
            </a:r>
          </a:p>
          <a:p>
            <a:pPr lvl="1" eaLnBrk="1" latinLnBrk="0" hangingPunct="1"/>
            <a:r>
              <a:rPr kumimoji="0" lang="fr-FR" smtClean="0"/>
              <a:t>Deuxième niveau</a:t>
            </a:r>
          </a:p>
          <a:p>
            <a:pPr lvl="2" eaLnBrk="1" latinLnBrk="0" hangingPunct="1"/>
            <a:r>
              <a:rPr kumimoji="0" lang="fr-FR" smtClean="0"/>
              <a:t>Troisième niveau</a:t>
            </a:r>
          </a:p>
          <a:p>
            <a:pPr lvl="3" eaLnBrk="1" latinLnBrk="0" hangingPunct="1"/>
            <a:r>
              <a:rPr kumimoji="0" lang="fr-FR" smtClean="0"/>
              <a:t>Quatrième niveau</a:t>
            </a:r>
          </a:p>
          <a:p>
            <a:pPr lvl="4" eaLnBrk="1" latinLnBrk="0" hangingPunct="1"/>
            <a:r>
              <a:rPr kumimoji="0" lang="fr-FR" smtClean="0"/>
              <a:t>Cinquième niveau</a:t>
            </a:r>
            <a:endParaRPr kumimoji="0" lang="en-US"/>
          </a:p>
        </p:txBody>
      </p:sp>
      <p:sp>
        <p:nvSpPr>
          <p:cNvPr id="14" name="Espace réservé de la date 13"/>
          <p:cNvSpPr>
            <a:spLocks noGrp="1"/>
          </p:cNvSpPr>
          <p:nvPr>
            <p:ph type="dt" sz="half" idx="2"/>
          </p:nvPr>
        </p:nvSpPr>
        <p:spPr>
          <a:xfrm>
            <a:off x="6096000" y="6248400"/>
            <a:ext cx="2667000" cy="365125"/>
          </a:xfrm>
          <a:prstGeom prst="rect">
            <a:avLst/>
          </a:prstGeom>
        </p:spPr>
        <p:txBody>
          <a:bodyPr vert="horz" anchor="ctr" anchorCtr="0"/>
          <a:lstStyle>
            <a:lvl1pPr algn="l" eaLnBrk="1" latinLnBrk="0" hangingPunct="1">
              <a:defRPr kumimoji="0" sz="1400">
                <a:solidFill>
                  <a:schemeClr val="tx2"/>
                </a:solidFill>
              </a:defRPr>
            </a:lvl1pPr>
          </a:lstStyle>
          <a:p>
            <a:fld id="{139C74A1-F005-439A-B25F-DDADEF532567}" type="datetimeFigureOut">
              <a:rPr lang="fr-FR" smtClean="0"/>
              <a:t>01/02/2013</a:t>
            </a:fld>
            <a:endParaRPr lang="fr-FR"/>
          </a:p>
        </p:txBody>
      </p:sp>
      <p:sp>
        <p:nvSpPr>
          <p:cNvPr id="3" name="Espace réservé du pied de page 2"/>
          <p:cNvSpPr>
            <a:spLocks noGrp="1"/>
          </p:cNvSpPr>
          <p:nvPr>
            <p:ph type="ftr" sz="quarter" idx="3"/>
          </p:nvPr>
        </p:nvSpPr>
        <p:spPr>
          <a:xfrm>
            <a:off x="609600" y="6248206"/>
            <a:ext cx="5421083" cy="365125"/>
          </a:xfrm>
          <a:prstGeom prst="rect">
            <a:avLst/>
          </a:prstGeom>
        </p:spPr>
        <p:txBody>
          <a:bodyPr vert="horz" anchor="ctr"/>
          <a:lstStyle>
            <a:lvl1pPr algn="r" eaLnBrk="1" latinLnBrk="0" hangingPunct="1">
              <a:defRPr kumimoji="0" sz="1400">
                <a:solidFill>
                  <a:schemeClr val="tx2"/>
                </a:solidFill>
              </a:defRPr>
            </a:lvl1pPr>
          </a:lstStyle>
          <a:p>
            <a:endParaRPr lang="fr-FR"/>
          </a:p>
        </p:txBody>
      </p:sp>
      <p:sp>
        <p:nvSpPr>
          <p:cNvPr id="7" name="Rectangle 6"/>
          <p:cNvSpPr/>
          <p:nvPr/>
        </p:nvSpPr>
        <p:spPr bwMode="white">
          <a:xfrm>
            <a:off x="0" y="1234440"/>
            <a:ext cx="9144000" cy="320040"/>
          </a:xfrm>
          <a:prstGeom prst="rect">
            <a:avLst/>
          </a:prstGeom>
          <a:solidFill>
            <a:srgbClr val="FFFFFF"/>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0" y="1280160"/>
            <a:ext cx="533400" cy="228600"/>
          </a:xfrm>
          <a:prstGeom prst="rect">
            <a:avLst/>
          </a:prstGeom>
          <a:solidFill>
            <a:schemeClr val="accent2">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590550" y="1280160"/>
            <a:ext cx="8553450" cy="228600"/>
          </a:xfrm>
          <a:prstGeom prst="rect">
            <a:avLst/>
          </a:prstGeom>
          <a:solidFill>
            <a:schemeClr val="accent1">
              <a:alpha val="100000"/>
            </a:schemeClr>
          </a:solidFill>
          <a:ln w="50800" cap="rnd" cmpd="dbl"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3" name="Espace réservé du numéro de diapositive 22"/>
          <p:cNvSpPr>
            <a:spLocks noGrp="1"/>
          </p:cNvSpPr>
          <p:nvPr>
            <p:ph type="sldNum" sz="quarter" idx="4"/>
          </p:nvPr>
        </p:nvSpPr>
        <p:spPr>
          <a:xfrm>
            <a:off x="0" y="1272222"/>
            <a:ext cx="533400" cy="244476"/>
          </a:xfrm>
          <a:prstGeom prst="rect">
            <a:avLst/>
          </a:prstGeom>
        </p:spPr>
        <p:txBody>
          <a:bodyPr vert="horz" anchor="ctr" anchorCtr="0">
            <a:normAutofit/>
          </a:bodyPr>
          <a:lstStyle>
            <a:lvl1pPr algn="ctr" eaLnBrk="1" latinLnBrk="0" hangingPunct="1">
              <a:defRPr kumimoji="0" sz="1400" b="1">
                <a:solidFill>
                  <a:srgbClr val="FFFFFF"/>
                </a:solidFill>
              </a:defRPr>
            </a:lvl1pPr>
          </a:lstStyle>
          <a:p>
            <a:fld id="{073CF36F-C5FF-4308-AF01-4AD8A02AC9B2}" type="slidenum">
              <a:rPr lang="fr-FR" smtClean="0"/>
              <a:t>‹N°›</a:t>
            </a:fld>
            <a:endParaRPr lang="fr-FR"/>
          </a:p>
        </p:txBody>
      </p:sp>
    </p:spTree>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Lst>
  <p:txStyles>
    <p:titleStyle>
      <a:lvl1pPr algn="l" rtl="0" eaLnBrk="1" latinLnBrk="0" hangingPunct="1">
        <a:spcBef>
          <a:spcPct val="0"/>
        </a:spcBef>
        <a:buNone/>
        <a:defRPr kumimoji="0" sz="4400" kern="1200">
          <a:solidFill>
            <a:schemeClr val="tx2"/>
          </a:solidFill>
          <a:latin typeface="+mj-lt"/>
          <a:ea typeface="+mj-ea"/>
          <a:cs typeface="+mj-cs"/>
        </a:defRPr>
      </a:lvl1pPr>
    </p:titleStyle>
    <p:bodyStyle>
      <a:lvl1pPr marL="320040" indent="-320040" algn="l" rtl="0" eaLnBrk="1" latinLnBrk="0" hangingPunct="1">
        <a:spcBef>
          <a:spcPts val="700"/>
        </a:spcBef>
        <a:buClr>
          <a:schemeClr val="accent2"/>
        </a:buClr>
        <a:buSzPct val="60000"/>
        <a:buFont typeface="Wingdings"/>
        <a:buChar char=""/>
        <a:defRPr kumimoji="0" sz="2900" kern="1200">
          <a:solidFill>
            <a:schemeClr val="tx1"/>
          </a:solidFill>
          <a:latin typeface="+mn-lt"/>
          <a:ea typeface="+mn-ea"/>
          <a:cs typeface="+mn-cs"/>
        </a:defRPr>
      </a:lvl1pPr>
      <a:lvl2pPr marL="640080" indent="-274320" algn="l" rtl="0" eaLnBrk="1" latinLnBrk="0" hangingPunct="1">
        <a:spcBef>
          <a:spcPts val="550"/>
        </a:spcBef>
        <a:buClr>
          <a:schemeClr val="accent1"/>
        </a:buClr>
        <a:buSzPct val="70000"/>
        <a:buFont typeface="Wingdings 2"/>
        <a:buChar char=""/>
        <a:defRPr kumimoji="0" sz="2600" kern="1200">
          <a:solidFill>
            <a:schemeClr val="tx1"/>
          </a:solidFill>
          <a:latin typeface="+mn-lt"/>
          <a:ea typeface="+mn-ea"/>
          <a:cs typeface="+mn-cs"/>
        </a:defRPr>
      </a:lvl2pPr>
      <a:lvl3pPr marL="914400" indent="-228600" algn="l" rtl="0" eaLnBrk="1" latinLnBrk="0" hangingPunct="1">
        <a:spcBef>
          <a:spcPts val="500"/>
        </a:spcBef>
        <a:buClr>
          <a:schemeClr val="accent2"/>
        </a:buClr>
        <a:buSzPct val="75000"/>
        <a:buFont typeface="Wingdings"/>
        <a:buChar char=""/>
        <a:defRPr kumimoji="0" sz="2300" kern="1200">
          <a:solidFill>
            <a:schemeClr val="tx1"/>
          </a:solidFill>
          <a:latin typeface="+mn-lt"/>
          <a:ea typeface="+mn-ea"/>
          <a:cs typeface="+mn-cs"/>
        </a:defRPr>
      </a:lvl3pPr>
      <a:lvl4pPr marL="1371600" indent="-228600" algn="l" rtl="0" eaLnBrk="1" latinLnBrk="0" hangingPunct="1">
        <a:spcBef>
          <a:spcPts val="400"/>
        </a:spcBef>
        <a:buClr>
          <a:schemeClr val="accent3"/>
        </a:buClr>
        <a:buSzPct val="75000"/>
        <a:buFont typeface="Wingdings"/>
        <a:buChar char=""/>
        <a:defRPr kumimoji="0" sz="2000" kern="1200">
          <a:solidFill>
            <a:schemeClr val="tx1"/>
          </a:solidFill>
          <a:latin typeface="+mn-lt"/>
          <a:ea typeface="+mn-ea"/>
          <a:cs typeface="+mn-cs"/>
        </a:defRPr>
      </a:lvl4pPr>
      <a:lvl5pPr marL="1828800" indent="-228600" algn="l" rtl="0" eaLnBrk="1" latinLnBrk="0" hangingPunct="1">
        <a:spcBef>
          <a:spcPts val="400"/>
        </a:spcBef>
        <a:buClr>
          <a:schemeClr val="accent4"/>
        </a:buClr>
        <a:buSzPct val="65000"/>
        <a:buFont typeface="Wingdings"/>
        <a:buChar char=""/>
        <a:defRPr kumimoji="0" sz="2000" kern="1200">
          <a:solidFill>
            <a:schemeClr val="tx1"/>
          </a:solidFill>
          <a:latin typeface="+mn-lt"/>
          <a:ea typeface="+mn-ea"/>
          <a:cs typeface="+mn-cs"/>
        </a:defRPr>
      </a:lvl5pPr>
      <a:lvl6pPr marL="2103120" indent="-228600" algn="l" rtl="0" eaLnBrk="1" latinLnBrk="0" hangingPunct="1">
        <a:spcBef>
          <a:spcPct val="20000"/>
        </a:spcBef>
        <a:buClr>
          <a:schemeClr val="accent1"/>
        </a:buClr>
        <a:buFont typeface="Wingdings"/>
        <a:buChar char="§"/>
        <a:defRPr kumimoji="0" sz="1800" kern="1200" baseline="0">
          <a:solidFill>
            <a:schemeClr val="tx1"/>
          </a:solidFill>
          <a:latin typeface="+mn-lt"/>
          <a:ea typeface="+mn-ea"/>
          <a:cs typeface="+mn-cs"/>
        </a:defRPr>
      </a:lvl6pPr>
      <a:lvl7pPr marL="2377440" indent="-228600" algn="l" rtl="0" eaLnBrk="1" latinLnBrk="0" hangingPunct="1">
        <a:spcBef>
          <a:spcPct val="20000"/>
        </a:spcBef>
        <a:buClr>
          <a:schemeClr val="accent2"/>
        </a:buClr>
        <a:buFont typeface="Wingdings"/>
        <a:buChar char="§"/>
        <a:defRPr kumimoji="0" sz="1800" kern="1200" baseline="0">
          <a:solidFill>
            <a:schemeClr val="tx1"/>
          </a:solidFill>
          <a:latin typeface="+mn-lt"/>
          <a:ea typeface="+mn-ea"/>
          <a:cs typeface="+mn-cs"/>
        </a:defRPr>
      </a:lvl7pPr>
      <a:lvl8pPr marL="2651760" indent="-228600" algn="l" rtl="0" eaLnBrk="1" latinLnBrk="0" hangingPunct="1">
        <a:spcBef>
          <a:spcPct val="20000"/>
        </a:spcBef>
        <a:buClr>
          <a:schemeClr val="accent3"/>
        </a:buClr>
        <a:buFont typeface="Wingdings"/>
        <a:buChar char="§"/>
        <a:defRPr kumimoji="0" sz="1800" kern="1200" baseline="0">
          <a:solidFill>
            <a:schemeClr val="tx1"/>
          </a:solidFill>
          <a:latin typeface="+mn-lt"/>
          <a:ea typeface="+mn-ea"/>
          <a:cs typeface="+mn-cs"/>
        </a:defRPr>
      </a:lvl8pPr>
      <a:lvl9pPr marL="2926080" indent="-228600" algn="l" rtl="0" eaLnBrk="1" latinLnBrk="0" hangingPunct="1">
        <a:spcBef>
          <a:spcPct val="20000"/>
        </a:spcBef>
        <a:buClr>
          <a:schemeClr val="accent4"/>
        </a:buClr>
        <a:buFont typeface="Wingdings"/>
        <a:buChar char="§"/>
        <a:defRPr kumimoji="0" sz="18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www.cidoc-crm.org/" TargetMode="Externa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mediatheque.cite-musique.fr/mediacomposite/articles/IAML2011/IAML11.pptx"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4.xml"/><Relationship Id="rId1" Type="http://schemas.openxmlformats.org/officeDocument/2006/relationships/vmlDrawing" Target="../drawings/vmlDrawing2.vml"/><Relationship Id="rId5" Type="http://schemas.openxmlformats.org/officeDocument/2006/relationships/image" Target="../media/image27.png"/><Relationship Id="rId4" Type="http://schemas.openxmlformats.org/officeDocument/2006/relationships/oleObject" Target="../embeddings/oleObject2.bin"/></Relationships>
</file>

<file path=ppt/slides/_rels/slide3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3.xml"/><Relationship Id="rId1" Type="http://schemas.openxmlformats.org/officeDocument/2006/relationships/slideLayout" Target="../slideLayouts/slideLayout14.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4.xml"/><Relationship Id="rId1" Type="http://schemas.openxmlformats.org/officeDocument/2006/relationships/slideLayout" Target="../slideLayouts/slideLayout14.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www.cidoc-crm.org/"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0.jpeg"/><Relationship Id="rId3" Type="http://schemas.openxmlformats.org/officeDocument/2006/relationships/image" Target="../media/image5.jpeg"/><Relationship Id="rId7" Type="http://schemas.openxmlformats.org/officeDocument/2006/relationships/image" Target="../media/image9.jpeg"/><Relationship Id="rId12"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2.xml"/><Relationship Id="rId6" Type="http://schemas.openxmlformats.org/officeDocument/2006/relationships/image" Target="../media/image8.jpeg"/><Relationship Id="rId11" Type="http://schemas.openxmlformats.org/officeDocument/2006/relationships/image" Target="../media/image13.jpeg"/><Relationship Id="rId5" Type="http://schemas.openxmlformats.org/officeDocument/2006/relationships/image" Target="../media/image7.jpeg"/><Relationship Id="rId10" Type="http://schemas.openxmlformats.org/officeDocument/2006/relationships/image" Target="../media/image12.jpeg"/><Relationship Id="rId4" Type="http://schemas.openxmlformats.org/officeDocument/2006/relationships/image" Target="../media/image6.jpeg"/><Relationship Id="rId9" Type="http://schemas.openxmlformats.org/officeDocument/2006/relationships/image" Target="../media/image11.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0" y="4038600"/>
            <a:ext cx="9468544" cy="1828800"/>
          </a:xfrm>
        </p:spPr>
        <p:txBody>
          <a:bodyPr/>
          <a:lstStyle/>
          <a:p>
            <a:r>
              <a:rPr lang="fr-FR" dirty="0" smtClean="0"/>
              <a:t>Introduction à CIDOC-CRM et LIDO</a:t>
            </a:r>
            <a:endParaRPr lang="fr-FR" dirty="0"/>
          </a:p>
        </p:txBody>
      </p:sp>
      <p:sp>
        <p:nvSpPr>
          <p:cNvPr id="3" name="Sous-titre 2"/>
          <p:cNvSpPr>
            <a:spLocks noGrp="1"/>
          </p:cNvSpPr>
          <p:nvPr>
            <p:ph type="subTitle" idx="1"/>
          </p:nvPr>
        </p:nvSpPr>
        <p:spPr>
          <a:xfrm>
            <a:off x="1371600" y="3886200"/>
            <a:ext cx="6400800" cy="694928"/>
          </a:xfrm>
        </p:spPr>
        <p:txBody>
          <a:bodyPr>
            <a:normAutofit fontScale="77500" lnSpcReduction="20000"/>
          </a:bodyPr>
          <a:lstStyle/>
          <a:p>
            <a:r>
              <a:rPr lang="fr-FR" dirty="0" smtClean="0"/>
              <a:t>Rodolphe Bailly </a:t>
            </a:r>
          </a:p>
          <a:p>
            <a:r>
              <a:rPr lang="fr-FR" dirty="0" smtClean="0"/>
              <a:t>rbailly@cite-musique.fr</a:t>
            </a:r>
            <a:endParaRPr lang="fr-FR" dirty="0"/>
          </a:p>
        </p:txBody>
      </p:sp>
      <p:sp>
        <p:nvSpPr>
          <p:cNvPr id="4" name="ZoneTexte 3"/>
          <p:cNvSpPr txBox="1"/>
          <p:nvPr/>
        </p:nvSpPr>
        <p:spPr>
          <a:xfrm>
            <a:off x="2295874" y="6093296"/>
            <a:ext cx="6624314" cy="523220"/>
          </a:xfrm>
          <a:prstGeom prst="rect">
            <a:avLst/>
          </a:prstGeom>
          <a:noFill/>
        </p:spPr>
        <p:txBody>
          <a:bodyPr wrap="none" rtlCol="0">
            <a:spAutoFit/>
          </a:bodyPr>
          <a:lstStyle/>
          <a:p>
            <a:r>
              <a:rPr lang="fr-FR" sz="1400" dirty="0" smtClean="0"/>
              <a:t>Support de cours ( 2h ) </a:t>
            </a:r>
          </a:p>
          <a:p>
            <a:r>
              <a:rPr lang="fr-FR" sz="1400" dirty="0" smtClean="0"/>
              <a:t>Master </a:t>
            </a:r>
            <a:r>
              <a:rPr lang="fr-FR" sz="1400" dirty="0" smtClean="0"/>
              <a:t>2 « Technologies </a:t>
            </a:r>
            <a:r>
              <a:rPr lang="fr-FR" sz="1400" dirty="0" smtClean="0"/>
              <a:t>numériques appliquées à </a:t>
            </a:r>
            <a:r>
              <a:rPr lang="fr-FR" sz="1400" dirty="0" smtClean="0"/>
              <a:t>l’histoire » </a:t>
            </a:r>
            <a:r>
              <a:rPr lang="fr-FR" sz="1400" dirty="0" smtClean="0"/>
              <a:t>- Ecole </a:t>
            </a:r>
            <a:r>
              <a:rPr lang="fr-FR" sz="1400" dirty="0" smtClean="0"/>
              <a:t>nationale des </a:t>
            </a:r>
            <a:r>
              <a:rPr lang="fr-FR" sz="1400" dirty="0" smtClean="0"/>
              <a:t>chartes</a:t>
            </a:r>
            <a:endParaRPr lang="fr-FR" sz="1400" dirty="0"/>
          </a:p>
        </p:txBody>
      </p:sp>
      <p:sp>
        <p:nvSpPr>
          <p:cNvPr id="5" name="Rectangle 4"/>
          <p:cNvSpPr/>
          <p:nvPr/>
        </p:nvSpPr>
        <p:spPr>
          <a:xfrm>
            <a:off x="251520" y="6233536"/>
            <a:ext cx="1760418" cy="369332"/>
          </a:xfrm>
          <a:prstGeom prst="rect">
            <a:avLst/>
          </a:prstGeom>
        </p:spPr>
        <p:txBody>
          <a:bodyPr wrap="none">
            <a:spAutoFit/>
          </a:bodyPr>
          <a:lstStyle/>
          <a:p>
            <a:r>
              <a:rPr lang="fr-FR" dirty="0"/>
              <a:t>17 janvier 2013 </a:t>
            </a:r>
          </a:p>
        </p:txBody>
      </p:sp>
    </p:spTree>
    <p:extLst>
      <p:ext uri="{BB962C8B-B14F-4D97-AF65-F5344CB8AC3E}">
        <p14:creationId xmlns:p14="http://schemas.microsoft.com/office/powerpoint/2010/main" val="327554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Modèle conceptuel et Formats de description</a:t>
            </a:r>
            <a:endParaRPr lang="fr-FR" dirty="0"/>
          </a:p>
        </p:txBody>
      </p:sp>
      <p:sp>
        <p:nvSpPr>
          <p:cNvPr id="3" name="Espace réservé du contenu 2"/>
          <p:cNvSpPr>
            <a:spLocks noGrp="1"/>
          </p:cNvSpPr>
          <p:nvPr>
            <p:ph sz="quarter" idx="1"/>
          </p:nvPr>
        </p:nvSpPr>
        <p:spPr/>
        <p:txBody>
          <a:bodyPr/>
          <a:lstStyle/>
          <a:p>
            <a:r>
              <a:rPr lang="fr-FR" dirty="0" smtClean="0"/>
              <a:t>Exemples de règles ou formats de description:</a:t>
            </a:r>
          </a:p>
          <a:p>
            <a:pPr lvl="1"/>
            <a:r>
              <a:rPr lang="fr-FR" dirty="0" smtClean="0"/>
              <a:t>MARC [Machine </a:t>
            </a:r>
            <a:r>
              <a:rPr lang="fr-FR" dirty="0" err="1" smtClean="0"/>
              <a:t>Readable</a:t>
            </a:r>
            <a:r>
              <a:rPr lang="fr-FR" dirty="0" smtClean="0"/>
              <a:t> </a:t>
            </a:r>
            <a:r>
              <a:rPr lang="fr-FR" dirty="0" err="1" smtClean="0"/>
              <a:t>Cataloguing</a:t>
            </a:r>
            <a:r>
              <a:rPr lang="fr-FR" dirty="0" smtClean="0"/>
              <a:t>]</a:t>
            </a:r>
          </a:p>
          <a:p>
            <a:pPr lvl="1"/>
            <a:r>
              <a:rPr lang="fr-FR" dirty="0" smtClean="0"/>
              <a:t>Dublin </a:t>
            </a:r>
            <a:r>
              <a:rPr lang="fr-FR" dirty="0" err="1" smtClean="0"/>
              <a:t>Core</a:t>
            </a:r>
            <a:endParaRPr lang="fr-FR" dirty="0" smtClean="0"/>
          </a:p>
          <a:p>
            <a:pPr lvl="1"/>
            <a:endParaRPr lang="fr-FR" dirty="0"/>
          </a:p>
          <a:p>
            <a:r>
              <a:rPr lang="fr-FR" dirty="0" smtClean="0"/>
              <a:t>Exemples de modèles conceptuels:</a:t>
            </a:r>
          </a:p>
          <a:p>
            <a:pPr lvl="1"/>
            <a:r>
              <a:rPr lang="en-US" dirty="0" smtClean="0"/>
              <a:t>FRBR [Functional Requirements for Bibliographic Records]</a:t>
            </a:r>
          </a:p>
          <a:p>
            <a:pPr lvl="1"/>
            <a:r>
              <a:rPr lang="en-US" dirty="0" smtClean="0"/>
              <a:t>CIDOC-CRM [Conceptual Reference Model]</a:t>
            </a:r>
            <a:endParaRPr lang="fr-FR" dirty="0" smtClean="0"/>
          </a:p>
          <a:p>
            <a:pPr lvl="1"/>
            <a:endParaRPr lang="fr-FR" dirty="0"/>
          </a:p>
        </p:txBody>
      </p:sp>
    </p:spTree>
    <p:extLst>
      <p:ext uri="{BB962C8B-B14F-4D97-AF65-F5344CB8AC3E}">
        <p14:creationId xmlns:p14="http://schemas.microsoft.com/office/powerpoint/2010/main" val="276131144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CIDOC-CRM : </a:t>
            </a:r>
            <a:r>
              <a:rPr lang="fr-FR" dirty="0" err="1" smtClean="0"/>
              <a:t>Why</a:t>
            </a:r>
            <a:r>
              <a:rPr lang="fr-FR" dirty="0" smtClean="0"/>
              <a:t> ?</a:t>
            </a:r>
            <a:endParaRPr lang="fr-FR" dirty="0"/>
          </a:p>
        </p:txBody>
      </p:sp>
      <p:sp>
        <p:nvSpPr>
          <p:cNvPr id="3" name="Espace réservé du contenu 2"/>
          <p:cNvSpPr>
            <a:spLocks noGrp="1"/>
          </p:cNvSpPr>
          <p:nvPr>
            <p:ph sz="quarter" idx="1"/>
          </p:nvPr>
        </p:nvSpPr>
        <p:spPr/>
        <p:txBody>
          <a:bodyPr>
            <a:normAutofit fontScale="92500" lnSpcReduction="20000"/>
          </a:bodyPr>
          <a:lstStyle/>
          <a:p>
            <a:r>
              <a:rPr lang="fr-FR" dirty="0" smtClean="0"/>
              <a:t>Evaluation des règles de description existantes </a:t>
            </a:r>
          </a:p>
          <a:p>
            <a:r>
              <a:rPr lang="fr-FR" dirty="0" smtClean="0"/>
              <a:t>Développement de nouveaux formats et règles de description ( exemple : LIDO)</a:t>
            </a:r>
          </a:p>
          <a:p>
            <a:pPr marL="0" indent="0">
              <a:buNone/>
            </a:pPr>
            <a:endParaRPr lang="fr-FR" dirty="0" smtClean="0"/>
          </a:p>
          <a:p>
            <a:r>
              <a:rPr lang="fr-FR" dirty="0" smtClean="0"/>
              <a:t>Développement d’alignements ( </a:t>
            </a:r>
            <a:r>
              <a:rPr lang="fr-FR" dirty="0" err="1" smtClean="0"/>
              <a:t>mapping</a:t>
            </a:r>
            <a:r>
              <a:rPr lang="fr-FR" dirty="0" smtClean="0"/>
              <a:t> ) entre bases de données hétérogènes</a:t>
            </a:r>
          </a:p>
          <a:p>
            <a:r>
              <a:rPr lang="fr-FR" dirty="0" smtClean="0"/>
              <a:t>Vocabulaire </a:t>
            </a:r>
            <a:r>
              <a:rPr lang="fr-FR" dirty="0"/>
              <a:t>commun pour les professionnels de l’information et les informaticiens</a:t>
            </a:r>
          </a:p>
          <a:p>
            <a:pPr marL="0" indent="0">
              <a:buNone/>
            </a:pPr>
            <a:endParaRPr lang="fr-FR" dirty="0" smtClean="0"/>
          </a:p>
          <a:p>
            <a:r>
              <a:rPr lang="fr-FR" dirty="0" smtClean="0"/>
              <a:t>Exposition sur le web de données (CRM est disponible depuis peu sous la forme d’une ontologie en RDFS)</a:t>
            </a:r>
          </a:p>
          <a:p>
            <a:pPr marL="0" indent="0">
              <a:buNone/>
            </a:pPr>
            <a:endParaRPr lang="fr-FR" dirty="0" smtClean="0"/>
          </a:p>
          <a:p>
            <a:endParaRPr lang="fr-FR" dirty="0"/>
          </a:p>
        </p:txBody>
      </p:sp>
    </p:spTree>
    <p:extLst>
      <p:ext uri="{BB962C8B-B14F-4D97-AF65-F5344CB8AC3E}">
        <p14:creationId xmlns:p14="http://schemas.microsoft.com/office/powerpoint/2010/main" val="37862892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CIDOC-CRM : A quoi ça ressemble? </a:t>
            </a:r>
            <a:endParaRPr lang="fr-FR" dirty="0"/>
          </a:p>
        </p:txBody>
      </p:sp>
      <p:sp>
        <p:nvSpPr>
          <p:cNvPr id="3" name="Espace réservé du contenu 2"/>
          <p:cNvSpPr>
            <a:spLocks noGrp="1"/>
          </p:cNvSpPr>
          <p:nvPr>
            <p:ph sz="quarter" idx="1"/>
          </p:nvPr>
        </p:nvSpPr>
        <p:spPr/>
        <p:txBody>
          <a:bodyPr/>
          <a:lstStyle/>
          <a:p>
            <a:pPr marL="0" indent="0">
              <a:buNone/>
            </a:pPr>
            <a:r>
              <a:rPr lang="fr-FR" dirty="0">
                <a:hlinkClick r:id="rId2"/>
              </a:rPr>
              <a:t>http://</a:t>
            </a:r>
            <a:r>
              <a:rPr lang="fr-FR" dirty="0" smtClean="0">
                <a:hlinkClick r:id="rId2"/>
              </a:rPr>
              <a:t>www.cidoc-crm.org</a:t>
            </a:r>
            <a:endParaRPr lang="fr-FR" dirty="0" smtClean="0"/>
          </a:p>
          <a:p>
            <a:endParaRPr lang="fr-FR" dirty="0"/>
          </a:p>
        </p:txBody>
      </p:sp>
      <p:pic>
        <p:nvPicPr>
          <p:cNvPr id="4" name="Imag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1040228">
            <a:off x="1499345" y="2652166"/>
            <a:ext cx="2221035" cy="3138590"/>
          </a:xfrm>
          <a:prstGeom prst="rect">
            <a:avLst/>
          </a:prstGeom>
          <a:ln>
            <a:solidFill>
              <a:schemeClr val="accent1"/>
            </a:solidFill>
          </a:ln>
        </p:spPr>
      </p:pic>
      <p:pic>
        <p:nvPicPr>
          <p:cNvPr id="5" name="Imag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342214">
            <a:off x="4852837" y="2753549"/>
            <a:ext cx="3661094" cy="2935824"/>
          </a:xfrm>
          <a:prstGeom prst="rect">
            <a:avLst/>
          </a:prstGeom>
          <a:ln>
            <a:solidFill>
              <a:schemeClr val="accent1"/>
            </a:solidFill>
          </a:ln>
        </p:spPr>
      </p:pic>
    </p:spTree>
    <p:extLst>
      <p:ext uri="{BB962C8B-B14F-4D97-AF65-F5344CB8AC3E}">
        <p14:creationId xmlns:p14="http://schemas.microsoft.com/office/powerpoint/2010/main" val="254079543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CIDOC-CRM : A quoi ça ressemble? </a:t>
            </a:r>
          </a:p>
        </p:txBody>
      </p:sp>
      <p:sp>
        <p:nvSpPr>
          <p:cNvPr id="3" name="Espace réservé du contenu 2"/>
          <p:cNvSpPr>
            <a:spLocks noGrp="1"/>
          </p:cNvSpPr>
          <p:nvPr>
            <p:ph sz="quarter" idx="1"/>
          </p:nvPr>
        </p:nvSpPr>
        <p:spPr/>
        <p:txBody>
          <a:bodyPr/>
          <a:lstStyle/>
          <a:p>
            <a:pPr marL="0" indent="0">
              <a:buNone/>
            </a:pPr>
            <a:r>
              <a:rPr lang="fr-FR" dirty="0" smtClean="0"/>
              <a:t>Modèle sémantique orienté objet:</a:t>
            </a:r>
          </a:p>
          <a:p>
            <a:pPr marL="0" indent="0">
              <a:buNone/>
            </a:pPr>
            <a:endParaRPr lang="fr-FR" dirty="0"/>
          </a:p>
          <a:p>
            <a:pPr marL="0" indent="0">
              <a:buNone/>
            </a:pPr>
            <a:r>
              <a:rPr lang="fr-FR" dirty="0" smtClean="0"/>
              <a:t>Hiérarchies de</a:t>
            </a:r>
          </a:p>
          <a:p>
            <a:pPr marL="0" indent="0">
              <a:buNone/>
            </a:pPr>
            <a:r>
              <a:rPr lang="fr-FR" dirty="0" smtClean="0"/>
              <a:t>		- Classes (Class)</a:t>
            </a:r>
          </a:p>
          <a:p>
            <a:pPr marL="0" indent="0">
              <a:buNone/>
            </a:pPr>
            <a:r>
              <a:rPr lang="fr-FR" dirty="0"/>
              <a:t>	</a:t>
            </a:r>
            <a:r>
              <a:rPr lang="fr-FR" dirty="0" smtClean="0"/>
              <a:t>	- Propriétés (</a:t>
            </a:r>
            <a:r>
              <a:rPr lang="fr-FR" dirty="0" err="1" smtClean="0"/>
              <a:t>Properties</a:t>
            </a:r>
            <a:r>
              <a:rPr lang="fr-FR" dirty="0" smtClean="0"/>
              <a:t>)</a:t>
            </a:r>
            <a:endParaRPr lang="fr-FR" dirty="0"/>
          </a:p>
        </p:txBody>
      </p:sp>
    </p:spTree>
    <p:extLst>
      <p:ext uri="{BB962C8B-B14F-4D97-AF65-F5344CB8AC3E}">
        <p14:creationId xmlns:p14="http://schemas.microsoft.com/office/powerpoint/2010/main" val="146587442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CIDOC-CRM : A quoi ça ressemble? </a:t>
            </a:r>
          </a:p>
        </p:txBody>
      </p:sp>
      <p:pic>
        <p:nvPicPr>
          <p:cNvPr id="4" name="Espace réservé du contenu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051720" y="1340768"/>
            <a:ext cx="5400600" cy="4792741"/>
          </a:xfrm>
        </p:spPr>
      </p:pic>
    </p:spTree>
    <p:extLst>
      <p:ext uri="{BB962C8B-B14F-4D97-AF65-F5344CB8AC3E}">
        <p14:creationId xmlns:p14="http://schemas.microsoft.com/office/powerpoint/2010/main" val="9430847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Exemples</a:t>
            </a:r>
            <a:endParaRPr lang="fr-FR" dirty="0"/>
          </a:p>
        </p:txBody>
      </p:sp>
      <p:pic>
        <p:nvPicPr>
          <p:cNvPr id="4" name="Espace réservé du contenu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2176653"/>
            <a:ext cx="8153400" cy="3342893"/>
          </a:xfrm>
        </p:spPr>
      </p:pic>
      <p:sp>
        <p:nvSpPr>
          <p:cNvPr id="5" name="ZoneTexte 4"/>
          <p:cNvSpPr txBox="1"/>
          <p:nvPr/>
        </p:nvSpPr>
        <p:spPr>
          <a:xfrm>
            <a:off x="520282" y="6433591"/>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148647432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4" name="Espace réservé du contenu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0" y="-1"/>
            <a:ext cx="9144000" cy="6327461"/>
          </a:xfrm>
        </p:spPr>
      </p:pic>
      <p:sp>
        <p:nvSpPr>
          <p:cNvPr id="5" name="ZoneTexte 4"/>
          <p:cNvSpPr txBox="1"/>
          <p:nvPr/>
        </p:nvSpPr>
        <p:spPr>
          <a:xfrm>
            <a:off x="251520" y="6392361"/>
            <a:ext cx="8640960" cy="276999"/>
          </a:xfrm>
          <a:prstGeom prst="rect">
            <a:avLst/>
          </a:prstGeom>
          <a:noFill/>
        </p:spPr>
        <p:txBody>
          <a:bodyPr wrap="square" rtlCol="0">
            <a:spAutoFit/>
          </a:bodyPr>
          <a:lstStyle/>
          <a:p>
            <a:r>
              <a:rPr lang="fr-FR" sz="1200" dirty="0" smtClean="0"/>
              <a:t>Source : </a:t>
            </a:r>
            <a:r>
              <a:rPr lang="en-US" sz="1200" b="1" dirty="0" smtClean="0"/>
              <a:t>An </a:t>
            </a:r>
            <a:r>
              <a:rPr lang="en-US" sz="1200" b="1" dirty="0"/>
              <a:t>Ontological Approach to </a:t>
            </a:r>
            <a:r>
              <a:rPr lang="en-US" sz="1200" b="1" dirty="0" smtClean="0"/>
              <a:t>Digital </a:t>
            </a:r>
            <a:r>
              <a:rPr lang="en-US" sz="1200" b="1" dirty="0"/>
              <a:t>Preservation </a:t>
            </a:r>
            <a:r>
              <a:rPr lang="en-US" sz="1200" b="1" dirty="0" smtClean="0"/>
              <a:t>Metadata, </a:t>
            </a:r>
            <a:r>
              <a:rPr lang="en-US" sz="1200" i="1" dirty="0"/>
              <a:t>Martin </a:t>
            </a:r>
            <a:r>
              <a:rPr lang="en-US" sz="1200" i="1" dirty="0" err="1"/>
              <a:t>Doerr</a:t>
            </a:r>
            <a:r>
              <a:rPr lang="en-US" sz="1200" i="1" dirty="0"/>
              <a:t>, </a:t>
            </a:r>
            <a:r>
              <a:rPr lang="en-US" sz="1200" b="1" dirty="0" smtClean="0"/>
              <a:t> </a:t>
            </a:r>
            <a:r>
              <a:rPr lang="fr-FR" sz="1200" dirty="0"/>
              <a:t>Prague, </a:t>
            </a:r>
            <a:r>
              <a:rPr lang="fr-FR" sz="1200" dirty="0" err="1"/>
              <a:t>Czechia</a:t>
            </a:r>
            <a:r>
              <a:rPr lang="fr-FR" sz="1200" dirty="0"/>
              <a:t>, May 23, 2009</a:t>
            </a:r>
          </a:p>
        </p:txBody>
      </p:sp>
    </p:spTree>
    <p:extLst>
      <p:ext uri="{BB962C8B-B14F-4D97-AF65-F5344CB8AC3E}">
        <p14:creationId xmlns:p14="http://schemas.microsoft.com/office/powerpoint/2010/main" val="16808278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sz="quarter" idx="1"/>
          </p:nvPr>
        </p:nvSpPr>
        <p:spPr/>
        <p:txBody>
          <a:bodyPr/>
          <a:lstStyle/>
          <a:p>
            <a:endParaRPr lang="fr-F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12" y="-27384"/>
            <a:ext cx="9180512" cy="63707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ZoneTexte 4"/>
          <p:cNvSpPr txBox="1"/>
          <p:nvPr/>
        </p:nvSpPr>
        <p:spPr>
          <a:xfrm>
            <a:off x="251520" y="6464369"/>
            <a:ext cx="8640960" cy="276999"/>
          </a:xfrm>
          <a:prstGeom prst="rect">
            <a:avLst/>
          </a:prstGeom>
          <a:noFill/>
        </p:spPr>
        <p:txBody>
          <a:bodyPr wrap="square" rtlCol="0">
            <a:spAutoFit/>
          </a:bodyPr>
          <a:lstStyle/>
          <a:p>
            <a:r>
              <a:rPr lang="fr-FR" sz="1200" dirty="0" smtClean="0"/>
              <a:t>Source : </a:t>
            </a:r>
            <a:r>
              <a:rPr lang="en-US" sz="1200" b="1" dirty="0" smtClean="0"/>
              <a:t>An </a:t>
            </a:r>
            <a:r>
              <a:rPr lang="en-US" sz="1200" b="1" dirty="0"/>
              <a:t>Ontological Approach to </a:t>
            </a:r>
            <a:r>
              <a:rPr lang="en-US" sz="1200" b="1" dirty="0" smtClean="0"/>
              <a:t>Digital </a:t>
            </a:r>
            <a:r>
              <a:rPr lang="en-US" sz="1200" b="1" dirty="0"/>
              <a:t>Preservation </a:t>
            </a:r>
            <a:r>
              <a:rPr lang="en-US" sz="1200" b="1" dirty="0" smtClean="0"/>
              <a:t>Metadata, </a:t>
            </a:r>
            <a:r>
              <a:rPr lang="en-US" sz="1200" i="1" dirty="0"/>
              <a:t>Martin </a:t>
            </a:r>
            <a:r>
              <a:rPr lang="en-US" sz="1200" i="1" dirty="0" err="1"/>
              <a:t>Doerr</a:t>
            </a:r>
            <a:r>
              <a:rPr lang="en-US" sz="1200" i="1" dirty="0"/>
              <a:t>, </a:t>
            </a:r>
            <a:r>
              <a:rPr lang="en-US" sz="1200" b="1" dirty="0" smtClean="0"/>
              <a:t> </a:t>
            </a:r>
            <a:r>
              <a:rPr lang="fr-FR" sz="1200" dirty="0"/>
              <a:t>Prague, </a:t>
            </a:r>
            <a:r>
              <a:rPr lang="fr-FR" sz="1200" dirty="0" err="1"/>
              <a:t>Czechia</a:t>
            </a:r>
            <a:r>
              <a:rPr lang="fr-FR" sz="1200" dirty="0"/>
              <a:t>, May 23, 2009</a:t>
            </a:r>
          </a:p>
        </p:txBody>
      </p:sp>
    </p:spTree>
    <p:extLst>
      <p:ext uri="{BB962C8B-B14F-4D97-AF65-F5344CB8AC3E}">
        <p14:creationId xmlns:p14="http://schemas.microsoft.com/office/powerpoint/2010/main" val="41871899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pic>
        <p:nvPicPr>
          <p:cNvPr id="6" name="Espace réservé du contenu 5"/>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0" y="-27384"/>
            <a:ext cx="9144000" cy="6329863"/>
          </a:xfrm>
        </p:spPr>
      </p:pic>
      <p:sp>
        <p:nvSpPr>
          <p:cNvPr id="7" name="ZoneTexte 6"/>
          <p:cNvSpPr txBox="1"/>
          <p:nvPr/>
        </p:nvSpPr>
        <p:spPr>
          <a:xfrm>
            <a:off x="251520" y="6464369"/>
            <a:ext cx="8640960" cy="276999"/>
          </a:xfrm>
          <a:prstGeom prst="rect">
            <a:avLst/>
          </a:prstGeom>
          <a:noFill/>
        </p:spPr>
        <p:txBody>
          <a:bodyPr wrap="square" rtlCol="0">
            <a:spAutoFit/>
          </a:bodyPr>
          <a:lstStyle/>
          <a:p>
            <a:r>
              <a:rPr lang="fr-FR" sz="1200" dirty="0" smtClean="0"/>
              <a:t>Source : </a:t>
            </a:r>
            <a:r>
              <a:rPr lang="en-US" sz="1200" b="1" dirty="0" smtClean="0"/>
              <a:t>An </a:t>
            </a:r>
            <a:r>
              <a:rPr lang="en-US" sz="1200" b="1" dirty="0"/>
              <a:t>Ontological Approach to </a:t>
            </a:r>
            <a:r>
              <a:rPr lang="en-US" sz="1200" b="1" dirty="0" smtClean="0"/>
              <a:t>Digital </a:t>
            </a:r>
            <a:r>
              <a:rPr lang="en-US" sz="1200" b="1" dirty="0"/>
              <a:t>Preservation </a:t>
            </a:r>
            <a:r>
              <a:rPr lang="en-US" sz="1200" b="1" dirty="0" smtClean="0"/>
              <a:t>Metadata, </a:t>
            </a:r>
            <a:r>
              <a:rPr lang="en-US" sz="1200" i="1" dirty="0"/>
              <a:t>Martin </a:t>
            </a:r>
            <a:r>
              <a:rPr lang="en-US" sz="1200" i="1" dirty="0" err="1"/>
              <a:t>Doerr</a:t>
            </a:r>
            <a:r>
              <a:rPr lang="en-US" sz="1200" i="1" dirty="0"/>
              <a:t>, </a:t>
            </a:r>
            <a:r>
              <a:rPr lang="en-US" sz="1200" b="1" dirty="0" smtClean="0"/>
              <a:t> </a:t>
            </a:r>
            <a:r>
              <a:rPr lang="fr-FR" sz="1200" dirty="0"/>
              <a:t>Prague, </a:t>
            </a:r>
            <a:r>
              <a:rPr lang="fr-FR" sz="1200" dirty="0" err="1"/>
              <a:t>Czechia</a:t>
            </a:r>
            <a:r>
              <a:rPr lang="fr-FR" sz="1200" dirty="0"/>
              <a:t>, May 23, 2009</a:t>
            </a:r>
          </a:p>
        </p:txBody>
      </p:sp>
    </p:spTree>
    <p:extLst>
      <p:ext uri="{BB962C8B-B14F-4D97-AF65-F5344CB8AC3E}">
        <p14:creationId xmlns:p14="http://schemas.microsoft.com/office/powerpoint/2010/main" val="2948685128"/>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en-US" dirty="0"/>
              <a:t>The E2 Temporal Entity Hierarchy</a:t>
            </a:r>
            <a:endParaRPr lang="fr-FR" dirty="0"/>
          </a:p>
        </p:txBody>
      </p:sp>
      <p:pic>
        <p:nvPicPr>
          <p:cNvPr id="4" name="Picture 4"/>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l="20238" t="20476" r="20238" b="19524"/>
          <a:stretch>
            <a:fillRect/>
          </a:stretch>
        </p:blipFill>
        <p:spPr bwMode="auto">
          <a:xfrm>
            <a:off x="-3338" y="1122579"/>
            <a:ext cx="9147338" cy="5762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73502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Déroulé</a:t>
            </a:r>
            <a:endParaRPr lang="fr-FR" dirty="0"/>
          </a:p>
        </p:txBody>
      </p:sp>
      <p:sp>
        <p:nvSpPr>
          <p:cNvPr id="3" name="Espace réservé du contenu 2"/>
          <p:cNvSpPr>
            <a:spLocks noGrp="1"/>
          </p:cNvSpPr>
          <p:nvPr>
            <p:ph sz="quarter" idx="1"/>
          </p:nvPr>
        </p:nvSpPr>
        <p:spPr/>
        <p:txBody>
          <a:bodyPr/>
          <a:lstStyle/>
          <a:p>
            <a:r>
              <a:rPr lang="fr-FR" dirty="0" smtClean="0"/>
              <a:t>Présentation du CIDOC-CRM</a:t>
            </a:r>
          </a:p>
          <a:p>
            <a:r>
              <a:rPr lang="fr-FR" dirty="0" smtClean="0"/>
              <a:t>Exemples d’utilisation</a:t>
            </a:r>
          </a:p>
          <a:p>
            <a:r>
              <a:rPr lang="fr-FR" dirty="0" smtClean="0"/>
              <a:t>Présentation de LIDO</a:t>
            </a:r>
          </a:p>
          <a:p>
            <a:r>
              <a:rPr lang="fr-FR" dirty="0" smtClean="0"/>
              <a:t>Exemple d’utilisation : Projet MIMO (</a:t>
            </a:r>
            <a:r>
              <a:rPr lang="fr-FR" dirty="0" smtClean="0">
                <a:hlinkClick r:id="rId2"/>
              </a:rPr>
              <a:t>PPT</a:t>
            </a:r>
            <a:r>
              <a:rPr lang="fr-FR" dirty="0" smtClean="0"/>
              <a:t>)</a:t>
            </a:r>
          </a:p>
          <a:p>
            <a:endParaRPr lang="fr-FR" dirty="0" smtClean="0"/>
          </a:p>
          <a:p>
            <a:endParaRPr lang="fr-FR" dirty="0" smtClean="0"/>
          </a:p>
          <a:p>
            <a:endParaRPr lang="fr-FR" dirty="0"/>
          </a:p>
        </p:txBody>
      </p:sp>
    </p:spTree>
    <p:extLst>
      <p:ext uri="{BB962C8B-B14F-4D97-AF65-F5344CB8AC3E}">
        <p14:creationId xmlns:p14="http://schemas.microsoft.com/office/powerpoint/2010/main" val="195686829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Exemples</a:t>
            </a:r>
            <a:endParaRPr lang="fr-FR" dirty="0"/>
          </a:p>
        </p:txBody>
      </p:sp>
      <p:pic>
        <p:nvPicPr>
          <p:cNvPr id="4" name="Espace réservé du contenu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12775" y="1708454"/>
            <a:ext cx="8153400" cy="4279291"/>
          </a:xfrm>
        </p:spPr>
      </p:pic>
    </p:spTree>
    <p:extLst>
      <p:ext uri="{BB962C8B-B14F-4D97-AF65-F5344CB8AC3E}">
        <p14:creationId xmlns:p14="http://schemas.microsoft.com/office/powerpoint/2010/main" val="417021159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FR" dirty="0" smtClean="0"/>
              <a:t>CIDOC-CRM : Event </a:t>
            </a:r>
            <a:r>
              <a:rPr lang="fr-FR" dirty="0" err="1" smtClean="0"/>
              <a:t>Oriented</a:t>
            </a:r>
            <a:r>
              <a:rPr lang="fr-FR" dirty="0" smtClean="0"/>
              <a:t> Model</a:t>
            </a:r>
            <a:endParaRPr lang="fr-FR" dirty="0"/>
          </a:p>
        </p:txBody>
      </p:sp>
      <p:sp>
        <p:nvSpPr>
          <p:cNvPr id="3" name="Espace réservé du contenu 2"/>
          <p:cNvSpPr>
            <a:spLocks noGrp="1"/>
          </p:cNvSpPr>
          <p:nvPr>
            <p:ph sz="quarter" idx="1"/>
          </p:nvPr>
        </p:nvSpPr>
        <p:spPr/>
        <p:txBody>
          <a:bodyPr/>
          <a:lstStyle/>
          <a:p>
            <a:pPr marL="0" indent="0">
              <a:buNone/>
            </a:pPr>
            <a:r>
              <a:rPr lang="fr-FR" dirty="0" smtClean="0"/>
              <a:t>Modèle orienté événement :</a:t>
            </a:r>
          </a:p>
          <a:p>
            <a:pPr marL="0" indent="0">
              <a:buNone/>
            </a:pPr>
            <a:r>
              <a:rPr lang="fr-FR" dirty="0" smtClean="0"/>
              <a:t>On s’attache à décrire les événements qui occurrent dans la vie de l’objet</a:t>
            </a:r>
            <a:endParaRPr lang="fr-FR" dirty="0"/>
          </a:p>
        </p:txBody>
      </p:sp>
    </p:spTree>
    <p:extLst>
      <p:ext uri="{BB962C8B-B14F-4D97-AF65-F5344CB8AC3E}">
        <p14:creationId xmlns:p14="http://schemas.microsoft.com/office/powerpoint/2010/main" val="34674824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2"/>
          <p:cNvPicPr>
            <a:picLocks noChangeAspect="1" noChangeArrowheads="1"/>
          </p:cNvPicPr>
          <p:nvPr/>
        </p:nvPicPr>
        <p:blipFill>
          <a:blip r:embed="rId2"/>
          <a:srcRect/>
          <a:stretch>
            <a:fillRect/>
          </a:stretch>
        </p:blipFill>
        <p:spPr bwMode="auto">
          <a:xfrm>
            <a:off x="500063" y="1991444"/>
            <a:ext cx="8072437" cy="4533900"/>
          </a:xfrm>
          <a:prstGeom prst="rect">
            <a:avLst/>
          </a:prstGeom>
          <a:noFill/>
          <a:ln w="9525">
            <a:noFill/>
            <a:miter lim="800000"/>
            <a:headEnd/>
            <a:tailEnd/>
          </a:ln>
        </p:spPr>
      </p:pic>
      <p:grpSp>
        <p:nvGrpSpPr>
          <p:cNvPr id="2" name="Gruppieren 17"/>
          <p:cNvGrpSpPr>
            <a:grpSpLocks/>
          </p:cNvGrpSpPr>
          <p:nvPr/>
        </p:nvGrpSpPr>
        <p:grpSpPr bwMode="auto">
          <a:xfrm>
            <a:off x="571500" y="1928813"/>
            <a:ext cx="3857625" cy="1857375"/>
            <a:chOff x="571472" y="1928802"/>
            <a:chExt cx="3857652" cy="1857388"/>
          </a:xfrm>
        </p:grpSpPr>
        <p:sp>
          <p:nvSpPr>
            <p:cNvPr id="8" name="Ellipse 7"/>
            <p:cNvSpPr/>
            <p:nvPr/>
          </p:nvSpPr>
          <p:spPr>
            <a:xfrm>
              <a:off x="2000232" y="1928802"/>
              <a:ext cx="2428892" cy="1857388"/>
            </a:xfrm>
            <a:prstGeom prst="ellipse">
              <a:avLst/>
            </a:prstGeom>
            <a:solidFill>
              <a:srgbClr val="C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9" name="Textfeld 8"/>
            <p:cNvSpPr txBox="1"/>
            <p:nvPr/>
          </p:nvSpPr>
          <p:spPr>
            <a:xfrm>
              <a:off x="571472" y="1928802"/>
              <a:ext cx="1560524" cy="769942"/>
            </a:xfrm>
            <a:prstGeom prst="rect">
              <a:avLst/>
            </a:prstGeom>
            <a:noFill/>
          </p:spPr>
          <p:txBody>
            <a:bodyPr wrap="none">
              <a:spAutoFit/>
            </a:bodyPr>
            <a:lstStyle/>
            <a:p>
              <a:pPr>
                <a:defRPr/>
              </a:pPr>
              <a:r>
                <a:rPr lang="de-DE" sz="4400" dirty="0" err="1">
                  <a:solidFill>
                    <a:srgbClr val="002060"/>
                  </a:solidFill>
                  <a:latin typeface="+mn-lt"/>
                  <a:ea typeface="ヒラギノ角ゴ Pro W3" pitchFamily="19" charset="-128"/>
                  <a:cs typeface="Arial" charset="0"/>
                </a:rPr>
                <a:t>When</a:t>
              </a:r>
              <a:endParaRPr lang="de-DE" sz="4400" dirty="0">
                <a:solidFill>
                  <a:srgbClr val="002060"/>
                </a:solidFill>
                <a:latin typeface="+mn-lt"/>
                <a:ea typeface="ヒラギノ角ゴ Pro W3" pitchFamily="19" charset="-128"/>
                <a:cs typeface="Arial" charset="0"/>
              </a:endParaRPr>
            </a:p>
          </p:txBody>
        </p:sp>
      </p:grpSp>
      <p:grpSp>
        <p:nvGrpSpPr>
          <p:cNvPr id="3" name="Gruppieren 18"/>
          <p:cNvGrpSpPr>
            <a:grpSpLocks/>
          </p:cNvGrpSpPr>
          <p:nvPr/>
        </p:nvGrpSpPr>
        <p:grpSpPr bwMode="auto">
          <a:xfrm>
            <a:off x="4572000" y="2000250"/>
            <a:ext cx="4162425" cy="1857375"/>
            <a:chOff x="4572000" y="2000240"/>
            <a:chExt cx="4162636" cy="1857388"/>
          </a:xfrm>
        </p:grpSpPr>
        <p:sp>
          <p:nvSpPr>
            <p:cNvPr id="10" name="Ellipse 9"/>
            <p:cNvSpPr/>
            <p:nvPr/>
          </p:nvSpPr>
          <p:spPr>
            <a:xfrm>
              <a:off x="4572000" y="2000240"/>
              <a:ext cx="2428998" cy="1857388"/>
            </a:xfrm>
            <a:prstGeom prst="ellipse">
              <a:avLst/>
            </a:prstGeom>
            <a:solidFill>
              <a:srgbClr val="C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14" name="Textfeld 13"/>
            <p:cNvSpPr txBox="1"/>
            <p:nvPr/>
          </p:nvSpPr>
          <p:spPr>
            <a:xfrm>
              <a:off x="7000998" y="2071679"/>
              <a:ext cx="1733638" cy="769942"/>
            </a:xfrm>
            <a:prstGeom prst="rect">
              <a:avLst/>
            </a:prstGeom>
            <a:noFill/>
          </p:spPr>
          <p:txBody>
            <a:bodyPr wrap="none">
              <a:spAutoFit/>
            </a:bodyPr>
            <a:lstStyle/>
            <a:p>
              <a:pPr>
                <a:defRPr/>
              </a:pPr>
              <a:r>
                <a:rPr lang="de-DE" sz="4400" dirty="0" err="1">
                  <a:solidFill>
                    <a:srgbClr val="002060"/>
                  </a:solidFill>
                  <a:latin typeface="+mn-lt"/>
                  <a:ea typeface="ヒラギノ角ゴ Pro W3" pitchFamily="19" charset="-128"/>
                  <a:cs typeface="Arial" charset="0"/>
                </a:rPr>
                <a:t>Where</a:t>
              </a:r>
              <a:endParaRPr lang="de-DE" sz="4400" dirty="0">
                <a:solidFill>
                  <a:srgbClr val="002060"/>
                </a:solidFill>
                <a:latin typeface="+mn-lt"/>
                <a:ea typeface="ヒラギノ角ゴ Pro W3" pitchFamily="19" charset="-128"/>
                <a:cs typeface="Arial" charset="0"/>
              </a:endParaRPr>
            </a:p>
          </p:txBody>
        </p:sp>
      </p:grpSp>
      <p:grpSp>
        <p:nvGrpSpPr>
          <p:cNvPr id="4" name="Gruppieren 20"/>
          <p:cNvGrpSpPr>
            <a:grpSpLocks/>
          </p:cNvGrpSpPr>
          <p:nvPr/>
        </p:nvGrpSpPr>
        <p:grpSpPr bwMode="auto">
          <a:xfrm>
            <a:off x="5572125" y="3786188"/>
            <a:ext cx="3571875" cy="2714625"/>
            <a:chOff x="5572132" y="3786190"/>
            <a:chExt cx="3571868" cy="2714644"/>
          </a:xfrm>
        </p:grpSpPr>
        <p:sp>
          <p:nvSpPr>
            <p:cNvPr id="11" name="Ellipse 10"/>
            <p:cNvSpPr/>
            <p:nvPr/>
          </p:nvSpPr>
          <p:spPr>
            <a:xfrm>
              <a:off x="5572132" y="3786190"/>
              <a:ext cx="2428870" cy="2714644"/>
            </a:xfrm>
            <a:prstGeom prst="ellipse">
              <a:avLst/>
            </a:prstGeom>
            <a:solidFill>
              <a:srgbClr val="C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15" name="Textfeld 14"/>
            <p:cNvSpPr txBox="1"/>
            <p:nvPr/>
          </p:nvSpPr>
          <p:spPr>
            <a:xfrm>
              <a:off x="7705728" y="4643446"/>
              <a:ext cx="1438272" cy="769942"/>
            </a:xfrm>
            <a:prstGeom prst="rect">
              <a:avLst/>
            </a:prstGeom>
            <a:noFill/>
          </p:spPr>
          <p:txBody>
            <a:bodyPr wrap="none">
              <a:spAutoFit/>
            </a:bodyPr>
            <a:lstStyle/>
            <a:p>
              <a:pPr>
                <a:defRPr/>
              </a:pPr>
              <a:r>
                <a:rPr lang="de-DE" sz="4400" dirty="0" err="1">
                  <a:solidFill>
                    <a:srgbClr val="002060"/>
                  </a:solidFill>
                  <a:latin typeface="+mn-lt"/>
                  <a:ea typeface="ヒラギノ角ゴ Pro W3" pitchFamily="19" charset="-128"/>
                  <a:cs typeface="Arial" charset="0"/>
                </a:rPr>
                <a:t>What</a:t>
              </a:r>
              <a:endParaRPr lang="de-DE" sz="4400" dirty="0">
                <a:solidFill>
                  <a:srgbClr val="002060"/>
                </a:solidFill>
                <a:latin typeface="+mn-lt"/>
                <a:ea typeface="ヒラギノ角ゴ Pro W3" pitchFamily="19" charset="-128"/>
                <a:cs typeface="Arial" charset="0"/>
              </a:endParaRPr>
            </a:p>
          </p:txBody>
        </p:sp>
      </p:grpSp>
      <p:grpSp>
        <p:nvGrpSpPr>
          <p:cNvPr id="5" name="Gruppieren 19"/>
          <p:cNvGrpSpPr>
            <a:grpSpLocks/>
          </p:cNvGrpSpPr>
          <p:nvPr/>
        </p:nvGrpSpPr>
        <p:grpSpPr bwMode="auto">
          <a:xfrm>
            <a:off x="0" y="3286125"/>
            <a:ext cx="2428875" cy="2555875"/>
            <a:chOff x="0" y="3286124"/>
            <a:chExt cx="2428892" cy="2555391"/>
          </a:xfrm>
        </p:grpSpPr>
        <p:sp>
          <p:nvSpPr>
            <p:cNvPr id="12" name="Ellipse 11"/>
            <p:cNvSpPr/>
            <p:nvPr/>
          </p:nvSpPr>
          <p:spPr>
            <a:xfrm>
              <a:off x="0" y="3286124"/>
              <a:ext cx="2428892" cy="1857023"/>
            </a:xfrm>
            <a:prstGeom prst="ellipse">
              <a:avLst/>
            </a:prstGeom>
            <a:solidFill>
              <a:srgbClr val="C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16" name="Textfeld 15"/>
            <p:cNvSpPr txBox="1"/>
            <p:nvPr/>
          </p:nvSpPr>
          <p:spPr>
            <a:xfrm>
              <a:off x="0" y="5071724"/>
              <a:ext cx="1281122" cy="769791"/>
            </a:xfrm>
            <a:prstGeom prst="rect">
              <a:avLst/>
            </a:prstGeom>
            <a:noFill/>
          </p:spPr>
          <p:txBody>
            <a:bodyPr wrap="none">
              <a:spAutoFit/>
            </a:bodyPr>
            <a:lstStyle/>
            <a:p>
              <a:pPr>
                <a:defRPr/>
              </a:pPr>
              <a:r>
                <a:rPr lang="de-DE" sz="4400" dirty="0">
                  <a:solidFill>
                    <a:srgbClr val="002060"/>
                  </a:solidFill>
                  <a:latin typeface="+mn-lt"/>
                  <a:ea typeface="ヒラギノ角ゴ Pro W3" pitchFamily="19" charset="-128"/>
                  <a:cs typeface="Arial" charset="0"/>
                </a:rPr>
                <a:t>Who</a:t>
              </a:r>
            </a:p>
          </p:txBody>
        </p:sp>
      </p:grpSp>
      <p:grpSp>
        <p:nvGrpSpPr>
          <p:cNvPr id="6" name="Gruppieren 21"/>
          <p:cNvGrpSpPr>
            <a:grpSpLocks/>
          </p:cNvGrpSpPr>
          <p:nvPr/>
        </p:nvGrpSpPr>
        <p:grpSpPr bwMode="auto">
          <a:xfrm>
            <a:off x="3214688" y="3857625"/>
            <a:ext cx="2428875" cy="3000375"/>
            <a:chOff x="3214678" y="3857628"/>
            <a:chExt cx="2428892" cy="3000372"/>
          </a:xfrm>
        </p:grpSpPr>
        <p:sp>
          <p:nvSpPr>
            <p:cNvPr id="13" name="Ellipse 12"/>
            <p:cNvSpPr/>
            <p:nvPr/>
          </p:nvSpPr>
          <p:spPr>
            <a:xfrm>
              <a:off x="3214678" y="3857628"/>
              <a:ext cx="2428892" cy="2500310"/>
            </a:xfrm>
            <a:prstGeom prst="ellipse">
              <a:avLst/>
            </a:prstGeom>
            <a:solidFill>
              <a:srgbClr val="C00000">
                <a:alpha val="15000"/>
              </a:srgb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dirty="0"/>
            </a:p>
          </p:txBody>
        </p:sp>
        <p:sp>
          <p:nvSpPr>
            <p:cNvPr id="17" name="Textfeld 16"/>
            <p:cNvSpPr txBox="1"/>
            <p:nvPr/>
          </p:nvSpPr>
          <p:spPr>
            <a:xfrm>
              <a:off x="3643306" y="6088064"/>
              <a:ext cx="1677999" cy="769936"/>
            </a:xfrm>
            <a:prstGeom prst="rect">
              <a:avLst/>
            </a:prstGeom>
            <a:noFill/>
          </p:spPr>
          <p:txBody>
            <a:bodyPr wrap="none">
              <a:spAutoFit/>
            </a:bodyPr>
            <a:lstStyle/>
            <a:p>
              <a:pPr>
                <a:defRPr/>
              </a:pPr>
              <a:r>
                <a:rPr lang="de-DE" sz="4400" dirty="0">
                  <a:solidFill>
                    <a:srgbClr val="002060"/>
                  </a:solidFill>
                  <a:latin typeface="+mn-lt"/>
                  <a:ea typeface="ヒラギノ角ゴ Pro W3" pitchFamily="19" charset="-128"/>
                  <a:cs typeface="Arial" charset="0"/>
                </a:rPr>
                <a:t>Events</a:t>
              </a:r>
            </a:p>
          </p:txBody>
        </p:sp>
      </p:grpSp>
      <p:sp>
        <p:nvSpPr>
          <p:cNvPr id="33800" name="Rectangle 11"/>
          <p:cNvSpPr>
            <a:spLocks noChangeArrowheads="1"/>
          </p:cNvSpPr>
          <p:nvPr/>
        </p:nvSpPr>
        <p:spPr bwMode="auto">
          <a:xfrm>
            <a:off x="107505" y="68263"/>
            <a:ext cx="8655496" cy="707886"/>
          </a:xfrm>
          <a:prstGeom prst="rect">
            <a:avLst/>
          </a:prstGeom>
          <a:noFill/>
          <a:ln w="9525">
            <a:noFill/>
            <a:miter lim="800000"/>
            <a:headEnd/>
            <a:tailEnd/>
          </a:ln>
        </p:spPr>
        <p:txBody>
          <a:bodyPr wrap="square">
            <a:spAutoFit/>
          </a:bodyPr>
          <a:lstStyle/>
          <a:p>
            <a:pPr algn="ctr" defTabSz="914400"/>
            <a:r>
              <a:rPr lang="en-GB" sz="4000" dirty="0" smtClean="0">
                <a:solidFill>
                  <a:srgbClr val="002060"/>
                </a:solidFill>
              </a:rPr>
              <a:t>Les 4 W</a:t>
            </a:r>
            <a:endParaRPr lang="en-US" sz="4000" dirty="0">
              <a:solidFill>
                <a:srgbClr val="002060"/>
              </a:solidFill>
            </a:endParaRPr>
          </a:p>
        </p:txBody>
      </p:sp>
      <p:sp>
        <p:nvSpPr>
          <p:cNvPr id="19" name="ZoneTexte 18"/>
          <p:cNvSpPr txBox="1"/>
          <p:nvPr/>
        </p:nvSpPr>
        <p:spPr>
          <a:xfrm>
            <a:off x="-52186" y="6530900"/>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405740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across)">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heckerboard(across)">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checkerboard(across)">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checkerboard(across)">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1027"/>
          <p:cNvPicPr>
            <a:picLocks noChangeAspect="1" noChangeArrowheads="1"/>
          </p:cNvPicPr>
          <p:nvPr/>
        </p:nvPicPr>
        <p:blipFill>
          <a:blip r:embed="rId3"/>
          <a:srcRect/>
          <a:stretch>
            <a:fillRect/>
          </a:stretch>
        </p:blipFill>
        <p:spPr bwMode="auto">
          <a:xfrm>
            <a:off x="755650" y="981075"/>
            <a:ext cx="7602538" cy="5686425"/>
          </a:xfrm>
          <a:prstGeom prst="rect">
            <a:avLst/>
          </a:prstGeom>
          <a:noFill/>
          <a:ln w="9525">
            <a:noFill/>
            <a:miter lim="800000"/>
            <a:headEnd/>
            <a:tailEnd/>
          </a:ln>
        </p:spPr>
      </p:pic>
      <p:sp>
        <p:nvSpPr>
          <p:cNvPr id="34819" name="Text Box 1029"/>
          <p:cNvSpPr txBox="1">
            <a:spLocks noChangeArrowheads="1"/>
          </p:cNvSpPr>
          <p:nvPr/>
        </p:nvSpPr>
        <p:spPr bwMode="auto">
          <a:xfrm>
            <a:off x="0" y="6615113"/>
            <a:ext cx="9144000" cy="242887"/>
          </a:xfrm>
          <a:prstGeom prst="rect">
            <a:avLst/>
          </a:prstGeom>
          <a:noFill/>
          <a:ln w="9525">
            <a:noFill/>
            <a:miter lim="800000"/>
            <a:headEnd/>
            <a:tailEnd/>
          </a:ln>
        </p:spPr>
        <p:txBody>
          <a:bodyPr>
            <a:spAutoFit/>
          </a:bodyPr>
          <a:lstStyle/>
          <a:p>
            <a:pPr algn="ctr" hangingPunct="0">
              <a:lnSpc>
                <a:spcPct val="93000"/>
              </a:lnSpc>
              <a:buClr>
                <a:srgbClr val="000000"/>
              </a:buClr>
              <a:buSzPct val="100000"/>
              <a:buFont typeface="Times New Roman" pitchFamily="18" charset="0"/>
              <a:buNone/>
            </a:pPr>
            <a:r>
              <a:rPr lang="de-DE" sz="1000"/>
              <a:t>https://pantherfile.uwm.edu/mll/www/resource.html</a:t>
            </a:r>
          </a:p>
        </p:txBody>
      </p:sp>
      <p:cxnSp>
        <p:nvCxnSpPr>
          <p:cNvPr id="7" name="Gerade Verbindung mit Pfeil 6"/>
          <p:cNvCxnSpPr/>
          <p:nvPr/>
        </p:nvCxnSpPr>
        <p:spPr>
          <a:xfrm flipH="1" flipV="1">
            <a:off x="900113" y="1989138"/>
            <a:ext cx="358775" cy="503237"/>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4821" name="Textfeld 9"/>
          <p:cNvSpPr txBox="1">
            <a:spLocks noChangeArrowheads="1"/>
          </p:cNvSpPr>
          <p:nvPr/>
        </p:nvSpPr>
        <p:spPr bwMode="auto">
          <a:xfrm>
            <a:off x="179388" y="1557338"/>
            <a:ext cx="889000" cy="460375"/>
          </a:xfrm>
          <a:prstGeom prst="rect">
            <a:avLst/>
          </a:prstGeom>
          <a:noFill/>
          <a:ln w="9525">
            <a:noFill/>
            <a:miter lim="800000"/>
            <a:headEnd/>
            <a:tailEnd/>
          </a:ln>
        </p:spPr>
        <p:txBody>
          <a:bodyPr wrap="none">
            <a:spAutoFit/>
          </a:bodyPr>
          <a:lstStyle/>
          <a:p>
            <a:pPr algn="ctr"/>
            <a:r>
              <a:rPr lang="de-DE" sz="1200">
                <a:solidFill>
                  <a:srgbClr val="FF0000"/>
                </a:solidFill>
              </a:rPr>
              <a:t>LIDO </a:t>
            </a:r>
          </a:p>
          <a:p>
            <a:pPr algn="ctr"/>
            <a:r>
              <a:rPr lang="de-DE" sz="1200">
                <a:solidFill>
                  <a:srgbClr val="FF0000"/>
                </a:solidFill>
              </a:rPr>
              <a:t>elements</a:t>
            </a:r>
          </a:p>
        </p:txBody>
      </p:sp>
      <p:sp>
        <p:nvSpPr>
          <p:cNvPr id="34822" name="Textfeld 10"/>
          <p:cNvSpPr txBox="1">
            <a:spLocks noChangeArrowheads="1"/>
          </p:cNvSpPr>
          <p:nvPr/>
        </p:nvSpPr>
        <p:spPr bwMode="auto">
          <a:xfrm>
            <a:off x="323850" y="4652963"/>
            <a:ext cx="596900" cy="461962"/>
          </a:xfrm>
          <a:prstGeom prst="rect">
            <a:avLst/>
          </a:prstGeom>
          <a:noFill/>
          <a:ln w="9525">
            <a:noFill/>
            <a:miter lim="800000"/>
            <a:headEnd/>
            <a:tailEnd/>
          </a:ln>
        </p:spPr>
        <p:txBody>
          <a:bodyPr wrap="none">
            <a:spAutoFit/>
          </a:bodyPr>
          <a:lstStyle/>
          <a:p>
            <a:pPr algn="ctr"/>
            <a:r>
              <a:rPr lang="de-DE" sz="1200" b="1">
                <a:solidFill>
                  <a:srgbClr val="7030A0"/>
                </a:solidFill>
              </a:rPr>
              <a:t>LIDO </a:t>
            </a:r>
          </a:p>
          <a:p>
            <a:pPr algn="ctr"/>
            <a:r>
              <a:rPr lang="de-DE" sz="1200" b="1">
                <a:solidFill>
                  <a:srgbClr val="7030A0"/>
                </a:solidFill>
              </a:rPr>
              <a:t>XML</a:t>
            </a:r>
          </a:p>
        </p:txBody>
      </p:sp>
      <p:cxnSp>
        <p:nvCxnSpPr>
          <p:cNvPr id="12" name="Gerade Verbindung mit Pfeil 11"/>
          <p:cNvCxnSpPr/>
          <p:nvPr/>
        </p:nvCxnSpPr>
        <p:spPr>
          <a:xfrm flipH="1">
            <a:off x="755650" y="4437063"/>
            <a:ext cx="215900" cy="215900"/>
          </a:xfrm>
          <a:prstGeom prst="straightConnector1">
            <a:avLst/>
          </a:prstGeom>
          <a:ln w="12700">
            <a:solidFill>
              <a:srgbClr val="7030A0"/>
            </a:solidFill>
            <a:tailEnd type="arrow"/>
          </a:ln>
        </p:spPr>
        <p:style>
          <a:lnRef idx="1">
            <a:schemeClr val="accent1"/>
          </a:lnRef>
          <a:fillRef idx="0">
            <a:schemeClr val="accent1"/>
          </a:fillRef>
          <a:effectRef idx="0">
            <a:schemeClr val="accent1"/>
          </a:effectRef>
          <a:fontRef idx="minor">
            <a:schemeClr val="tx1"/>
          </a:fontRef>
        </p:style>
      </p:cxnSp>
      <p:grpSp>
        <p:nvGrpSpPr>
          <p:cNvPr id="19" name="Gruppieren 18"/>
          <p:cNvGrpSpPr/>
          <p:nvPr/>
        </p:nvGrpSpPr>
        <p:grpSpPr>
          <a:xfrm>
            <a:off x="250825" y="858838"/>
            <a:ext cx="8281988" cy="5665787"/>
            <a:chOff x="250825" y="858838"/>
            <a:chExt cx="8281988" cy="5665787"/>
          </a:xfrm>
        </p:grpSpPr>
        <p:grpSp>
          <p:nvGrpSpPr>
            <p:cNvPr id="2" name="Gruppieren 20"/>
            <p:cNvGrpSpPr>
              <a:grpSpLocks/>
            </p:cNvGrpSpPr>
            <p:nvPr/>
          </p:nvGrpSpPr>
          <p:grpSpPr bwMode="auto">
            <a:xfrm>
              <a:off x="250825" y="858838"/>
              <a:ext cx="5148263" cy="2232025"/>
              <a:chOff x="0" y="548680"/>
              <a:chExt cx="5436096" cy="2376264"/>
            </a:xfrm>
          </p:grpSpPr>
          <p:sp>
            <p:nvSpPr>
              <p:cNvPr id="15" name="Abgerundetes Rechteck 14"/>
              <p:cNvSpPr/>
              <p:nvPr/>
            </p:nvSpPr>
            <p:spPr>
              <a:xfrm>
                <a:off x="0" y="621353"/>
                <a:ext cx="5003622" cy="2303591"/>
              </a:xfrm>
              <a:prstGeom prst="roundRect">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cxnSp>
            <p:nvCxnSpPr>
              <p:cNvPr id="17" name="Gerade Verbindung mit Pfeil 16"/>
              <p:cNvCxnSpPr/>
              <p:nvPr/>
            </p:nvCxnSpPr>
            <p:spPr>
              <a:xfrm flipH="1">
                <a:off x="5003622" y="548680"/>
                <a:ext cx="432474" cy="35998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grpSp>
          <p:nvGrpSpPr>
            <p:cNvPr id="3" name="Gruppieren 30"/>
            <p:cNvGrpSpPr>
              <a:grpSpLocks/>
            </p:cNvGrpSpPr>
            <p:nvPr/>
          </p:nvGrpSpPr>
          <p:grpSpPr bwMode="auto">
            <a:xfrm>
              <a:off x="4859338" y="863600"/>
              <a:ext cx="3673475" cy="5661025"/>
              <a:chOff x="5260658" y="441155"/>
              <a:chExt cx="3271782" cy="5220093"/>
            </a:xfrm>
          </p:grpSpPr>
          <p:sp>
            <p:nvSpPr>
              <p:cNvPr id="16" name="Ellipse 15"/>
              <p:cNvSpPr/>
              <p:nvPr/>
            </p:nvSpPr>
            <p:spPr>
              <a:xfrm>
                <a:off x="5260658" y="621209"/>
                <a:ext cx="3271782" cy="5040039"/>
              </a:xfrm>
              <a:prstGeom prst="ellipse">
                <a:avLst/>
              </a:prstGeom>
              <a:solidFill>
                <a:schemeClr val="accent1">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de-DE"/>
              </a:p>
            </p:txBody>
          </p:sp>
          <p:cxnSp>
            <p:nvCxnSpPr>
              <p:cNvPr id="26" name="Gewinkelte Verbindung 25"/>
              <p:cNvCxnSpPr/>
              <p:nvPr/>
            </p:nvCxnSpPr>
            <p:spPr>
              <a:xfrm rot="16200000" flipH="1">
                <a:off x="5774316" y="440745"/>
                <a:ext cx="431837" cy="432656"/>
              </a:xfrm>
              <a:prstGeom prst="bentConnector3">
                <a:avLst>
                  <a:gd name="adj1" fmla="val 50000"/>
                </a:avLst>
              </a:prstGeom>
              <a:ln w="38100">
                <a:tailEnd type="arrow"/>
              </a:ln>
            </p:spPr>
            <p:style>
              <a:lnRef idx="1">
                <a:schemeClr val="accent1"/>
              </a:lnRef>
              <a:fillRef idx="0">
                <a:schemeClr val="accent1"/>
              </a:fillRef>
              <a:effectRef idx="0">
                <a:schemeClr val="accent1"/>
              </a:effectRef>
              <a:fontRef idx="minor">
                <a:schemeClr val="tx1"/>
              </a:fontRef>
            </p:style>
          </p:cxnSp>
        </p:grpSp>
      </p:grpSp>
      <p:sp>
        <p:nvSpPr>
          <p:cNvPr id="34826" name="Text Box 7"/>
          <p:cNvSpPr txBox="1">
            <a:spLocks noChangeArrowheads="1"/>
          </p:cNvSpPr>
          <p:nvPr/>
        </p:nvSpPr>
        <p:spPr bwMode="auto">
          <a:xfrm>
            <a:off x="7874000" y="3762375"/>
            <a:ext cx="754063" cy="338138"/>
          </a:xfrm>
          <a:prstGeom prst="rect">
            <a:avLst/>
          </a:prstGeom>
          <a:noFill/>
          <a:ln w="28575">
            <a:noFill/>
            <a:miter lim="800000"/>
            <a:headEnd/>
            <a:tailEnd/>
          </a:ln>
        </p:spPr>
        <p:txBody>
          <a:bodyPr>
            <a:spAutoFit/>
          </a:bodyPr>
          <a:lstStyle/>
          <a:p>
            <a:r>
              <a:rPr lang="de-DE" sz="1600">
                <a:solidFill>
                  <a:srgbClr val="00B050"/>
                </a:solidFill>
              </a:rPr>
              <a:t>GND</a:t>
            </a:r>
          </a:p>
        </p:txBody>
      </p:sp>
      <p:sp>
        <p:nvSpPr>
          <p:cNvPr id="34827" name="Text Box 8"/>
          <p:cNvSpPr txBox="1">
            <a:spLocks noChangeArrowheads="1"/>
          </p:cNvSpPr>
          <p:nvPr/>
        </p:nvSpPr>
        <p:spPr bwMode="auto">
          <a:xfrm>
            <a:off x="7596188" y="3213100"/>
            <a:ext cx="1042987" cy="336550"/>
          </a:xfrm>
          <a:prstGeom prst="rect">
            <a:avLst/>
          </a:prstGeom>
          <a:noFill/>
          <a:ln w="9525">
            <a:noFill/>
            <a:miter lim="800000"/>
            <a:headEnd/>
            <a:tailEnd/>
          </a:ln>
        </p:spPr>
        <p:txBody>
          <a:bodyPr>
            <a:spAutoFit/>
          </a:bodyPr>
          <a:lstStyle/>
          <a:p>
            <a:r>
              <a:rPr lang="de-DE" sz="1600">
                <a:solidFill>
                  <a:srgbClr val="00B050"/>
                </a:solidFill>
              </a:rPr>
              <a:t>Iconclass</a:t>
            </a:r>
          </a:p>
        </p:txBody>
      </p:sp>
      <p:cxnSp>
        <p:nvCxnSpPr>
          <p:cNvPr id="22" name="Gerade Verbindung mit Pfeil 21"/>
          <p:cNvCxnSpPr/>
          <p:nvPr/>
        </p:nvCxnSpPr>
        <p:spPr>
          <a:xfrm flipV="1">
            <a:off x="7235825" y="3644900"/>
            <a:ext cx="576263" cy="360363"/>
          </a:xfrm>
          <a:prstGeom prst="straightConnector1">
            <a:avLst/>
          </a:prstGeom>
          <a:ln w="12700">
            <a:solidFill>
              <a:srgbClr val="0BFB11"/>
            </a:solidFill>
            <a:tailEnd type="arrow"/>
          </a:ln>
        </p:spPr>
        <p:style>
          <a:lnRef idx="1">
            <a:schemeClr val="accent1"/>
          </a:lnRef>
          <a:fillRef idx="0">
            <a:schemeClr val="accent1"/>
          </a:fillRef>
          <a:effectRef idx="0">
            <a:schemeClr val="accent1"/>
          </a:effectRef>
          <a:fontRef idx="minor">
            <a:schemeClr val="tx1"/>
          </a:fontRef>
        </p:style>
      </p:cxnSp>
      <p:cxnSp>
        <p:nvCxnSpPr>
          <p:cNvPr id="25" name="Gerade Verbindung mit Pfeil 24"/>
          <p:cNvCxnSpPr/>
          <p:nvPr/>
        </p:nvCxnSpPr>
        <p:spPr>
          <a:xfrm flipV="1">
            <a:off x="7885113" y="4076700"/>
            <a:ext cx="215900" cy="144463"/>
          </a:xfrm>
          <a:prstGeom prst="straightConnector1">
            <a:avLst/>
          </a:prstGeom>
          <a:ln w="12700">
            <a:solidFill>
              <a:srgbClr val="0BFB11"/>
            </a:solidFill>
            <a:tailEnd type="arrow"/>
          </a:ln>
        </p:spPr>
        <p:style>
          <a:lnRef idx="1">
            <a:schemeClr val="accent1"/>
          </a:lnRef>
          <a:fillRef idx="0">
            <a:schemeClr val="accent1"/>
          </a:fillRef>
          <a:effectRef idx="0">
            <a:schemeClr val="accent1"/>
          </a:effectRef>
          <a:fontRef idx="minor">
            <a:schemeClr val="tx1"/>
          </a:fontRef>
        </p:style>
      </p:cxnSp>
      <p:sp>
        <p:nvSpPr>
          <p:cNvPr id="34830" name="Rectangle 11"/>
          <p:cNvSpPr>
            <a:spLocks noChangeArrowheads="1"/>
          </p:cNvSpPr>
          <p:nvPr/>
        </p:nvSpPr>
        <p:spPr bwMode="auto">
          <a:xfrm>
            <a:off x="2428875" y="68263"/>
            <a:ext cx="6334125" cy="523875"/>
          </a:xfrm>
          <a:prstGeom prst="rect">
            <a:avLst/>
          </a:prstGeom>
          <a:noFill/>
          <a:ln w="9525">
            <a:noFill/>
            <a:miter lim="800000"/>
            <a:headEnd/>
            <a:tailEnd/>
          </a:ln>
        </p:spPr>
        <p:txBody>
          <a:bodyPr>
            <a:spAutoFit/>
          </a:bodyPr>
          <a:lstStyle/>
          <a:p>
            <a:pPr algn="r" defTabSz="914400"/>
            <a:r>
              <a:rPr lang="en-GB" sz="2800" b="1">
                <a:solidFill>
                  <a:srgbClr val="002060"/>
                </a:solidFill>
              </a:rPr>
              <a:t>CIDOC-CRM / ISO 21127</a:t>
            </a:r>
            <a:endParaRPr lang="en-US" sz="2800" b="1">
              <a:solidFill>
                <a:srgbClr val="002060"/>
              </a:solidFill>
            </a:endParaRPr>
          </a:p>
        </p:txBody>
      </p:sp>
      <p:sp>
        <p:nvSpPr>
          <p:cNvPr id="20" name="ZoneTexte 19"/>
          <p:cNvSpPr txBox="1"/>
          <p:nvPr/>
        </p:nvSpPr>
        <p:spPr>
          <a:xfrm>
            <a:off x="107504" y="191700"/>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
        <p:nvSpPr>
          <p:cNvPr id="21" name="ZoneTexte 20"/>
          <p:cNvSpPr txBox="1"/>
          <p:nvPr/>
        </p:nvSpPr>
        <p:spPr>
          <a:xfrm>
            <a:off x="-52186" y="6530900"/>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186923252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linds(horizontal)">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smtClean="0"/>
              <a:t>LIDO : www.lido-schema.org</a:t>
            </a:r>
            <a:endParaRPr lang="fr-FR" dirty="0"/>
          </a:p>
        </p:txBody>
      </p:sp>
      <p:sp>
        <p:nvSpPr>
          <p:cNvPr id="5" name="Rectangle 4"/>
          <p:cNvSpPr/>
          <p:nvPr/>
        </p:nvSpPr>
        <p:spPr>
          <a:xfrm>
            <a:off x="827584" y="1916832"/>
            <a:ext cx="2239652" cy="369332"/>
          </a:xfrm>
          <a:prstGeom prst="rect">
            <a:avLst/>
          </a:prstGeom>
        </p:spPr>
        <p:txBody>
          <a:bodyPr wrap="none">
            <a:spAutoFit/>
          </a:bodyPr>
          <a:lstStyle/>
          <a:p>
            <a:r>
              <a:rPr lang="fr-FR" dirty="0"/>
              <a:t>www.</a:t>
            </a:r>
            <a:r>
              <a:rPr lang="fr-FR" b="1" dirty="0"/>
              <a:t>lido</a:t>
            </a:r>
            <a:r>
              <a:rPr lang="fr-FR" dirty="0"/>
              <a:t>-schema.org</a:t>
            </a:r>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084" y="1619507"/>
            <a:ext cx="8199831" cy="5265877"/>
          </a:xfrm>
          <a:prstGeom prst="rect">
            <a:avLst/>
          </a:prstGeom>
        </p:spPr>
      </p:pic>
    </p:spTree>
    <p:extLst>
      <p:ext uri="{BB962C8B-B14F-4D97-AF65-F5344CB8AC3E}">
        <p14:creationId xmlns:p14="http://schemas.microsoft.com/office/powerpoint/2010/main" val="276703936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Qu’est ce que c’est ?</a:t>
            </a:r>
            <a:endParaRPr lang="fr-FR" dirty="0"/>
          </a:p>
        </p:txBody>
      </p:sp>
      <p:sp>
        <p:nvSpPr>
          <p:cNvPr id="3" name="Espace réservé du contenu 2"/>
          <p:cNvSpPr>
            <a:spLocks noGrp="1"/>
          </p:cNvSpPr>
          <p:nvPr>
            <p:ph sz="quarter" idx="1"/>
          </p:nvPr>
        </p:nvSpPr>
        <p:spPr/>
        <p:txBody>
          <a:bodyPr>
            <a:normAutofit/>
          </a:bodyPr>
          <a:lstStyle/>
          <a:p>
            <a:pPr marL="0" indent="0">
              <a:buNone/>
            </a:pPr>
            <a:r>
              <a:rPr lang="fr-FR" dirty="0" smtClean="0"/>
              <a:t>Résultat d’un groupe de travail du CIDOC  appelé « Data </a:t>
            </a:r>
            <a:r>
              <a:rPr lang="fr-FR" dirty="0" err="1" smtClean="0"/>
              <a:t>Harvesting</a:t>
            </a:r>
            <a:r>
              <a:rPr lang="fr-FR" dirty="0" smtClean="0"/>
              <a:t> and </a:t>
            </a:r>
            <a:r>
              <a:rPr lang="fr-FR" dirty="0" err="1" smtClean="0"/>
              <a:t>Interchange</a:t>
            </a:r>
            <a:r>
              <a:rPr lang="fr-FR" dirty="0" smtClean="0"/>
              <a:t> »</a:t>
            </a:r>
          </a:p>
          <a:p>
            <a:pPr marL="0" indent="0">
              <a:buNone/>
            </a:pPr>
            <a:endParaRPr lang="fr-FR" dirty="0" smtClean="0"/>
          </a:p>
          <a:p>
            <a:pPr marL="0" indent="0">
              <a:buNone/>
            </a:pPr>
            <a:r>
              <a:rPr lang="fr-FR" dirty="0" smtClean="0"/>
              <a:t>C’est un format de description d’objets destiné aux Musées pour exporter leur métadonnées vers des services en ligne</a:t>
            </a:r>
            <a:endParaRPr lang="fr-FR" dirty="0"/>
          </a:p>
          <a:p>
            <a:pPr marL="0" indent="0">
              <a:buNone/>
            </a:pPr>
            <a:endParaRPr lang="fr-FR" dirty="0" smtClean="0"/>
          </a:p>
          <a:p>
            <a:pPr marL="0" indent="0">
              <a:buNone/>
            </a:pPr>
            <a:r>
              <a:rPr lang="fr-FR" dirty="0" smtClean="0"/>
              <a:t>Disponible sous la forme d’un </a:t>
            </a:r>
            <a:r>
              <a:rPr lang="fr-FR" dirty="0" err="1" smtClean="0"/>
              <a:t>schema</a:t>
            </a:r>
            <a:r>
              <a:rPr lang="fr-FR" dirty="0" smtClean="0"/>
              <a:t> XML</a:t>
            </a:r>
            <a:endParaRPr lang="fr-FR" dirty="0"/>
          </a:p>
        </p:txBody>
      </p:sp>
    </p:spTree>
    <p:extLst>
      <p:ext uri="{BB962C8B-B14F-4D97-AF65-F5344CB8AC3E}">
        <p14:creationId xmlns:p14="http://schemas.microsoft.com/office/powerpoint/2010/main" val="35274445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Fonctionnalités</a:t>
            </a:r>
            <a:endParaRPr lang="fr-FR" dirty="0"/>
          </a:p>
        </p:txBody>
      </p:sp>
      <p:sp>
        <p:nvSpPr>
          <p:cNvPr id="3" name="Espace réservé du contenu 2"/>
          <p:cNvSpPr>
            <a:spLocks noGrp="1"/>
          </p:cNvSpPr>
          <p:nvPr>
            <p:ph sz="quarter" idx="1"/>
          </p:nvPr>
        </p:nvSpPr>
        <p:spPr/>
        <p:txBody>
          <a:bodyPr>
            <a:normAutofit/>
          </a:bodyPr>
          <a:lstStyle/>
          <a:p>
            <a:r>
              <a:rPr lang="de-DE" dirty="0" err="1" smtClean="0"/>
              <a:t>S‘adapte</a:t>
            </a:r>
            <a:r>
              <a:rPr lang="de-DE" dirty="0" smtClean="0"/>
              <a:t> </a:t>
            </a:r>
            <a:r>
              <a:rPr lang="de-DE" dirty="0" err="1" smtClean="0"/>
              <a:t>aux</a:t>
            </a:r>
            <a:r>
              <a:rPr lang="de-DE" dirty="0" smtClean="0"/>
              <a:t> </a:t>
            </a:r>
            <a:r>
              <a:rPr lang="de-DE" dirty="0" err="1" smtClean="0"/>
              <a:t>différents</a:t>
            </a:r>
            <a:r>
              <a:rPr lang="de-DE" dirty="0" smtClean="0"/>
              <a:t> </a:t>
            </a:r>
            <a:r>
              <a:rPr lang="de-DE" dirty="0" err="1" smtClean="0"/>
              <a:t>types</a:t>
            </a:r>
            <a:r>
              <a:rPr lang="de-DE" dirty="0" smtClean="0"/>
              <a:t> de </a:t>
            </a:r>
            <a:r>
              <a:rPr lang="de-DE" dirty="0" err="1" smtClean="0"/>
              <a:t>collection</a:t>
            </a:r>
            <a:r>
              <a:rPr lang="de-DE" dirty="0" smtClean="0"/>
              <a:t> </a:t>
            </a:r>
          </a:p>
          <a:p>
            <a:r>
              <a:rPr lang="de-DE" dirty="0" err="1" smtClean="0"/>
              <a:t>S‘adapte</a:t>
            </a:r>
            <a:r>
              <a:rPr lang="de-DE" dirty="0" smtClean="0"/>
              <a:t> à la </a:t>
            </a:r>
            <a:r>
              <a:rPr lang="de-DE" dirty="0" err="1" smtClean="0"/>
              <a:t>grande</a:t>
            </a:r>
            <a:r>
              <a:rPr lang="de-DE" dirty="0" smtClean="0"/>
              <a:t> </a:t>
            </a:r>
            <a:r>
              <a:rPr lang="de-DE" dirty="0" err="1" smtClean="0"/>
              <a:t>disparité</a:t>
            </a:r>
            <a:r>
              <a:rPr lang="de-DE" dirty="0" smtClean="0"/>
              <a:t> du </a:t>
            </a:r>
            <a:r>
              <a:rPr lang="de-DE" dirty="0" err="1" smtClean="0"/>
              <a:t>niveau</a:t>
            </a:r>
            <a:r>
              <a:rPr lang="de-DE" dirty="0" smtClean="0"/>
              <a:t> de </a:t>
            </a:r>
            <a:r>
              <a:rPr lang="de-DE" dirty="0" err="1" smtClean="0"/>
              <a:t>description</a:t>
            </a:r>
            <a:r>
              <a:rPr lang="de-DE" dirty="0"/>
              <a:t> </a:t>
            </a:r>
            <a:r>
              <a:rPr lang="de-DE" dirty="0" err="1" smtClean="0"/>
              <a:t>d‘un</a:t>
            </a:r>
            <a:r>
              <a:rPr lang="de-DE" dirty="0" smtClean="0"/>
              <a:t> </a:t>
            </a:r>
            <a:r>
              <a:rPr lang="de-DE" dirty="0" err="1" smtClean="0"/>
              <a:t>objet</a:t>
            </a:r>
            <a:r>
              <a:rPr lang="de-DE" dirty="0" smtClean="0"/>
              <a:t> à </a:t>
            </a:r>
            <a:r>
              <a:rPr lang="de-DE" dirty="0" err="1" smtClean="0"/>
              <a:t>l‘autre</a:t>
            </a:r>
            <a:endParaRPr lang="de-DE" dirty="0" smtClean="0"/>
          </a:p>
          <a:p>
            <a:r>
              <a:rPr lang="de-DE" dirty="0" err="1" smtClean="0"/>
              <a:t>Permet</a:t>
            </a:r>
            <a:r>
              <a:rPr lang="de-DE" dirty="0" smtClean="0"/>
              <a:t> de </a:t>
            </a:r>
            <a:r>
              <a:rPr lang="de-DE" dirty="0" err="1" smtClean="0"/>
              <a:t>décrire</a:t>
            </a:r>
            <a:r>
              <a:rPr lang="de-DE" dirty="0" smtClean="0"/>
              <a:t> les </a:t>
            </a:r>
            <a:r>
              <a:rPr lang="de-DE" dirty="0" err="1" smtClean="0"/>
              <a:t>objets</a:t>
            </a:r>
            <a:r>
              <a:rPr lang="de-DE" dirty="0" smtClean="0"/>
              <a:t> </a:t>
            </a:r>
            <a:r>
              <a:rPr lang="de-DE" b="1" dirty="0" smtClean="0"/>
              <a:t>et</a:t>
            </a:r>
            <a:r>
              <a:rPr lang="de-DE" dirty="0" smtClean="0"/>
              <a:t> les </a:t>
            </a:r>
            <a:r>
              <a:rPr lang="de-DE" dirty="0" err="1" smtClean="0"/>
              <a:t>ressources</a:t>
            </a:r>
            <a:r>
              <a:rPr lang="de-DE" dirty="0" smtClean="0"/>
              <a:t> </a:t>
            </a:r>
            <a:r>
              <a:rPr lang="de-DE" dirty="0" err="1" smtClean="0"/>
              <a:t>numériques</a:t>
            </a:r>
            <a:r>
              <a:rPr lang="de-DE" dirty="0" smtClean="0"/>
              <a:t> </a:t>
            </a:r>
            <a:r>
              <a:rPr lang="de-DE" dirty="0" err="1" smtClean="0"/>
              <a:t>associées</a:t>
            </a:r>
            <a:r>
              <a:rPr lang="de-DE" dirty="0" smtClean="0"/>
              <a:t> ( </a:t>
            </a:r>
            <a:r>
              <a:rPr lang="de-DE" dirty="0" err="1" smtClean="0"/>
              <a:t>images</a:t>
            </a:r>
            <a:r>
              <a:rPr lang="de-DE" dirty="0" smtClean="0"/>
              <a:t> / texte / </a:t>
            </a:r>
            <a:r>
              <a:rPr lang="de-DE" dirty="0" err="1" smtClean="0"/>
              <a:t>son</a:t>
            </a:r>
            <a:r>
              <a:rPr lang="de-DE" dirty="0" smtClean="0"/>
              <a:t>  / </a:t>
            </a:r>
            <a:r>
              <a:rPr lang="de-DE" dirty="0" err="1" smtClean="0"/>
              <a:t>vidéo</a:t>
            </a:r>
            <a:r>
              <a:rPr lang="de-DE" dirty="0" smtClean="0"/>
              <a:t> ) en </a:t>
            </a:r>
            <a:r>
              <a:rPr lang="de-DE" dirty="0" err="1" smtClean="0"/>
              <a:t>dissociant</a:t>
            </a:r>
            <a:r>
              <a:rPr lang="de-DE" dirty="0" smtClean="0"/>
              <a:t> </a:t>
            </a:r>
            <a:r>
              <a:rPr lang="de-DE" dirty="0" err="1" smtClean="0"/>
              <a:t>bien</a:t>
            </a:r>
            <a:r>
              <a:rPr lang="de-DE" dirty="0" smtClean="0"/>
              <a:t> les 2</a:t>
            </a:r>
          </a:p>
          <a:p>
            <a:endParaRPr lang="de-DE" dirty="0"/>
          </a:p>
          <a:p>
            <a:r>
              <a:rPr lang="fr-FR" dirty="0" smtClean="0"/>
              <a:t>Multilingue</a:t>
            </a:r>
            <a:endParaRPr lang="fr-FR" dirty="0"/>
          </a:p>
        </p:txBody>
      </p:sp>
    </p:spTree>
    <p:extLst>
      <p:ext uri="{BB962C8B-B14F-4D97-AF65-F5344CB8AC3E}">
        <p14:creationId xmlns:p14="http://schemas.microsoft.com/office/powerpoint/2010/main" val="133230273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Fonctionnalités</a:t>
            </a:r>
            <a:endParaRPr lang="fr-FR" dirty="0"/>
          </a:p>
        </p:txBody>
      </p:sp>
      <p:sp>
        <p:nvSpPr>
          <p:cNvPr id="3" name="Espace réservé du contenu 2"/>
          <p:cNvSpPr>
            <a:spLocks noGrp="1"/>
          </p:cNvSpPr>
          <p:nvPr>
            <p:ph sz="quarter" idx="1"/>
          </p:nvPr>
        </p:nvSpPr>
        <p:spPr/>
        <p:txBody>
          <a:bodyPr>
            <a:normAutofit/>
          </a:bodyPr>
          <a:lstStyle/>
          <a:p>
            <a:r>
              <a:rPr lang="de-DE" dirty="0" err="1" smtClean="0">
                <a:latin typeface="Arial" pitchFamily="34" charset="0"/>
                <a:ea typeface="ヒラギノ角ゴ Pro W3"/>
                <a:cs typeface="Arial" pitchFamily="34" charset="0"/>
              </a:rPr>
              <a:t>Pour</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un</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même</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champs</a:t>
            </a:r>
            <a:r>
              <a:rPr lang="de-DE" dirty="0" smtClean="0">
                <a:latin typeface="Arial" pitchFamily="34" charset="0"/>
                <a:ea typeface="ヒラギノ角ゴ Pro W3"/>
                <a:cs typeface="Arial" pitchFamily="34" charset="0"/>
              </a:rPr>
              <a:t>, on </a:t>
            </a:r>
            <a:r>
              <a:rPr lang="de-DE" dirty="0" err="1" smtClean="0">
                <a:latin typeface="Arial" pitchFamily="34" charset="0"/>
                <a:ea typeface="ヒラギノ角ゴ Pro W3"/>
                <a:cs typeface="Arial" pitchFamily="34" charset="0"/>
              </a:rPr>
              <a:t>distingue</a:t>
            </a:r>
            <a:r>
              <a:rPr lang="de-DE" dirty="0" smtClean="0">
                <a:latin typeface="Arial" pitchFamily="34" charset="0"/>
                <a:ea typeface="ヒラギノ角ゴ Pro W3"/>
                <a:cs typeface="Arial" pitchFamily="34" charset="0"/>
              </a:rPr>
              <a:t> les </a:t>
            </a:r>
            <a:r>
              <a:rPr lang="de-DE" dirty="0" err="1" smtClean="0">
                <a:latin typeface="Arial" pitchFamily="34" charset="0"/>
                <a:ea typeface="ヒラギノ角ゴ Pro W3"/>
                <a:cs typeface="Arial" pitchFamily="34" charset="0"/>
              </a:rPr>
              <a:t>métadonnées</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pour</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l‘indexation</a:t>
            </a:r>
            <a:r>
              <a:rPr lang="de-DE" dirty="0" smtClean="0">
                <a:latin typeface="Arial" pitchFamily="34" charset="0"/>
                <a:ea typeface="ヒラギノ角ゴ Pro W3"/>
                <a:cs typeface="Arial" pitchFamily="34" charset="0"/>
              </a:rPr>
              <a:t> </a:t>
            </a:r>
            <a:r>
              <a:rPr lang="de-DE" b="1" dirty="0" smtClean="0">
                <a:latin typeface="Arial" pitchFamily="34" charset="0"/>
                <a:ea typeface="ヒラギノ角ゴ Pro W3"/>
                <a:cs typeface="Arial" pitchFamily="34" charset="0"/>
              </a:rPr>
              <a:t>et</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celles</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pour</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l‘affichage</a:t>
            </a:r>
            <a:r>
              <a:rPr lang="de-DE" dirty="0" smtClean="0">
                <a:latin typeface="Arial" pitchFamily="34" charset="0"/>
                <a:ea typeface="ヒラギノ角ゴ Pro W3"/>
                <a:cs typeface="Arial" pitchFamily="34" charset="0"/>
              </a:rPr>
              <a:t/>
            </a:r>
            <a:br>
              <a:rPr lang="de-DE" dirty="0" smtClean="0">
                <a:latin typeface="Arial" pitchFamily="34" charset="0"/>
                <a:ea typeface="ヒラギノ角ゴ Pro W3"/>
                <a:cs typeface="Arial" pitchFamily="34" charset="0"/>
              </a:rPr>
            </a:br>
            <a:endParaRPr lang="de-DE" sz="1100" dirty="0" smtClean="0">
              <a:latin typeface="Arial" pitchFamily="34" charset="0"/>
              <a:ea typeface="ヒラギノ角ゴ Pro W3"/>
              <a:cs typeface="Arial" pitchFamily="34" charset="0"/>
            </a:endParaRPr>
          </a:p>
          <a:p>
            <a:r>
              <a:rPr lang="de-DE" dirty="0" err="1" smtClean="0">
                <a:latin typeface="Arial" pitchFamily="34" charset="0"/>
                <a:ea typeface="ヒラギノ角ゴ Pro W3"/>
                <a:cs typeface="Arial" pitchFamily="34" charset="0"/>
              </a:rPr>
              <a:t>Récupération</a:t>
            </a:r>
            <a:r>
              <a:rPr lang="de-DE" dirty="0" smtClean="0">
                <a:latin typeface="Arial" pitchFamily="34" charset="0"/>
                <a:ea typeface="ヒラギノ角ゴ Pro W3"/>
                <a:cs typeface="Arial" pitchFamily="34" charset="0"/>
              </a:rPr>
              <a:t> des </a:t>
            </a:r>
            <a:r>
              <a:rPr lang="de-DE" dirty="0" err="1" smtClean="0">
                <a:latin typeface="Arial" pitchFamily="34" charset="0"/>
                <a:ea typeface="ヒラギノ角ゴ Pro W3"/>
                <a:cs typeface="Arial" pitchFamily="34" charset="0"/>
              </a:rPr>
              <a:t>identifiants</a:t>
            </a:r>
            <a:r>
              <a:rPr lang="de-DE" dirty="0" smtClean="0">
                <a:latin typeface="Arial" pitchFamily="34" charset="0"/>
                <a:ea typeface="ヒラギノ角ゴ Pro W3"/>
                <a:cs typeface="Arial" pitchFamily="34" charset="0"/>
              </a:rPr>
              <a:t> des </a:t>
            </a:r>
            <a:r>
              <a:rPr lang="de-DE" dirty="0" err="1" smtClean="0">
                <a:latin typeface="Arial" pitchFamily="34" charset="0"/>
                <a:ea typeface="ヒラギノ角ゴ Pro W3"/>
                <a:cs typeface="Arial" pitchFamily="34" charset="0"/>
              </a:rPr>
              <a:t>autorités</a:t>
            </a:r>
            <a:r>
              <a:rPr lang="de-DE" dirty="0" smtClean="0">
                <a:latin typeface="Arial" pitchFamily="34" charset="0"/>
                <a:ea typeface="ヒラギノ角ゴ Pro W3"/>
                <a:cs typeface="Arial" pitchFamily="34" charset="0"/>
              </a:rPr>
              <a:t> et </a:t>
            </a:r>
            <a:r>
              <a:rPr lang="de-DE" dirty="0" err="1" smtClean="0">
                <a:latin typeface="Arial" pitchFamily="34" charset="0"/>
                <a:ea typeface="ヒラギノ角ゴ Pro W3"/>
                <a:cs typeface="Arial" pitchFamily="34" charset="0"/>
              </a:rPr>
              <a:t>éléments</a:t>
            </a:r>
            <a:r>
              <a:rPr lang="de-DE" dirty="0" smtClean="0">
                <a:latin typeface="Arial" pitchFamily="34" charset="0"/>
                <a:ea typeface="ヒラギノ角ゴ Pro W3"/>
                <a:cs typeface="Arial" pitchFamily="34" charset="0"/>
              </a:rPr>
              <a:t> de </a:t>
            </a:r>
            <a:r>
              <a:rPr lang="de-DE" dirty="0" err="1" smtClean="0">
                <a:latin typeface="Arial" pitchFamily="34" charset="0"/>
                <a:ea typeface="ヒラギノ角ゴ Pro W3"/>
                <a:cs typeface="Arial" pitchFamily="34" charset="0"/>
              </a:rPr>
              <a:t>vocabulaire</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contrôlé</a:t>
            </a:r>
            <a:r>
              <a:rPr lang="de-DE" dirty="0" smtClean="0">
                <a:latin typeface="Arial" pitchFamily="34" charset="0"/>
                <a:ea typeface="ヒラギノ角ゴ Pro W3"/>
                <a:cs typeface="Arial" pitchFamily="34" charset="0"/>
              </a:rPr>
              <a:t/>
            </a:r>
            <a:br>
              <a:rPr lang="de-DE" dirty="0" smtClean="0">
                <a:latin typeface="Arial" pitchFamily="34" charset="0"/>
                <a:ea typeface="ヒラギノ角ゴ Pro W3"/>
                <a:cs typeface="Arial" pitchFamily="34" charset="0"/>
              </a:rPr>
            </a:br>
            <a:endParaRPr lang="de-DE" sz="1100" dirty="0" smtClean="0">
              <a:latin typeface="Arial" pitchFamily="34" charset="0"/>
              <a:ea typeface="ヒラギノ角ゴ Pro W3"/>
              <a:cs typeface="Arial" pitchFamily="34" charset="0"/>
            </a:endParaRPr>
          </a:p>
        </p:txBody>
      </p:sp>
    </p:spTree>
    <p:extLst>
      <p:ext uri="{BB962C8B-B14F-4D97-AF65-F5344CB8AC3E}">
        <p14:creationId xmlns:p14="http://schemas.microsoft.com/office/powerpoint/2010/main" val="41678598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6"/>
          <p:cNvSpPr txBox="1">
            <a:spLocks noChangeArrowheads="1"/>
          </p:cNvSpPr>
          <p:nvPr/>
        </p:nvSpPr>
        <p:spPr bwMode="auto">
          <a:xfrm>
            <a:off x="4933950" y="1712913"/>
            <a:ext cx="3686175" cy="4932362"/>
          </a:xfrm>
          <a:prstGeom prst="rect">
            <a:avLst/>
          </a:prstGeom>
          <a:noFill/>
          <a:ln w="9525">
            <a:noFill/>
            <a:miter lim="800000"/>
            <a:headEnd/>
            <a:tailEnd/>
          </a:ln>
        </p:spPr>
        <p:txBody>
          <a:bodyPr anchor="ctr">
            <a:spAutoFit/>
          </a:bodyPr>
          <a:lstStyle/>
          <a:p>
            <a:pPr>
              <a:spcBef>
                <a:spcPts val="900"/>
              </a:spcBef>
            </a:pPr>
            <a:endParaRPr lang="en-US" sz="2000"/>
          </a:p>
          <a:p>
            <a:pPr>
              <a:spcBef>
                <a:spcPts val="900"/>
              </a:spcBef>
            </a:pPr>
            <a:endParaRPr lang="en-US" sz="800">
              <a:cs typeface="Arial" pitchFamily="34" charset="0"/>
            </a:endParaRPr>
          </a:p>
          <a:p>
            <a:pPr>
              <a:spcBef>
                <a:spcPts val="900"/>
              </a:spcBef>
              <a:buFontTx/>
              <a:buChar char="-"/>
            </a:pPr>
            <a:r>
              <a:rPr lang="en-US" sz="1400" i="1"/>
              <a:t>Events – </a:t>
            </a:r>
          </a:p>
          <a:p>
            <a:pPr>
              <a:spcBef>
                <a:spcPts val="900"/>
              </a:spcBef>
            </a:pPr>
            <a:r>
              <a:rPr lang="en-US" sz="2000"/>
              <a:t>Event Set </a:t>
            </a:r>
            <a:endParaRPr lang="en-US" sz="2000" i="1"/>
          </a:p>
          <a:p>
            <a:pPr>
              <a:spcBef>
                <a:spcPts val="900"/>
              </a:spcBef>
              <a:buFontTx/>
              <a:buChar char="-"/>
            </a:pPr>
            <a:r>
              <a:rPr lang="en-US" sz="1400" i="1"/>
              <a:t>Relations – </a:t>
            </a:r>
            <a:endParaRPr lang="de-DE" sz="1400"/>
          </a:p>
          <a:p>
            <a:pPr>
              <a:spcBef>
                <a:spcPts val="900"/>
              </a:spcBef>
            </a:pPr>
            <a:r>
              <a:rPr lang="en-US" sz="2000"/>
              <a:t>Subject Set</a:t>
            </a:r>
            <a:endParaRPr lang="en-US" sz="1600">
              <a:solidFill>
                <a:schemeClr val="accent2"/>
              </a:solidFill>
            </a:endParaRPr>
          </a:p>
          <a:p>
            <a:pPr>
              <a:spcBef>
                <a:spcPts val="900"/>
              </a:spcBef>
            </a:pPr>
            <a:r>
              <a:rPr lang="en-US" sz="2000"/>
              <a:t>Related Works</a:t>
            </a:r>
            <a:br>
              <a:rPr lang="en-US" sz="2000"/>
            </a:br>
            <a:endParaRPr lang="de-DE" sz="2000"/>
          </a:p>
          <a:p>
            <a:pPr>
              <a:spcBef>
                <a:spcPts val="900"/>
              </a:spcBef>
              <a:buFontTx/>
              <a:buChar char="-"/>
            </a:pPr>
            <a:r>
              <a:rPr lang="en-US" sz="1400" i="1"/>
              <a:t>Administrative Metadata –</a:t>
            </a:r>
            <a:endParaRPr lang="de-DE" sz="1400" i="1"/>
          </a:p>
          <a:p>
            <a:pPr>
              <a:spcBef>
                <a:spcPts val="900"/>
              </a:spcBef>
            </a:pPr>
            <a:r>
              <a:rPr lang="en-US" sz="2000"/>
              <a:t>Rights</a:t>
            </a:r>
            <a:endParaRPr lang="en-US" sz="1600">
              <a:solidFill>
                <a:schemeClr val="accent2"/>
              </a:solidFill>
            </a:endParaRPr>
          </a:p>
          <a:p>
            <a:pPr>
              <a:spcBef>
                <a:spcPts val="900"/>
              </a:spcBef>
            </a:pPr>
            <a:r>
              <a:rPr lang="en-US" sz="2000"/>
              <a:t>Record </a:t>
            </a:r>
            <a:r>
              <a:rPr lang="en-US" sz="1400"/>
              <a:t>(</a:t>
            </a:r>
            <a:r>
              <a:rPr lang="en-US" sz="1400" i="1"/>
              <a:t>mandatory</a:t>
            </a:r>
            <a:r>
              <a:rPr lang="en-US" sz="1400"/>
              <a:t>)</a:t>
            </a:r>
          </a:p>
          <a:p>
            <a:pPr>
              <a:spcBef>
                <a:spcPts val="900"/>
              </a:spcBef>
            </a:pPr>
            <a:r>
              <a:rPr lang="en-US" sz="2000"/>
              <a:t>Resource</a:t>
            </a:r>
          </a:p>
          <a:p>
            <a:pPr>
              <a:spcBef>
                <a:spcPts val="900"/>
              </a:spcBef>
            </a:pPr>
            <a:endParaRPr lang="en-US" sz="2000"/>
          </a:p>
        </p:txBody>
      </p:sp>
      <p:sp>
        <p:nvSpPr>
          <p:cNvPr id="44035" name="Rectangle 6"/>
          <p:cNvSpPr>
            <a:spLocks noGrp="1" noChangeArrowheads="1"/>
          </p:cNvSpPr>
          <p:nvPr>
            <p:ph idx="4294967295"/>
          </p:nvPr>
        </p:nvSpPr>
        <p:spPr>
          <a:xfrm>
            <a:off x="0" y="1662113"/>
            <a:ext cx="4043363" cy="4870450"/>
          </a:xfrm>
        </p:spPr>
        <p:txBody>
          <a:bodyPr anchor="ctr">
            <a:spAutoFit/>
          </a:bodyPr>
          <a:lstStyle/>
          <a:p>
            <a:pPr marL="0" indent="0" eaLnBrk="1" hangingPunct="1">
              <a:spcBef>
                <a:spcPts val="900"/>
              </a:spcBef>
              <a:buFontTx/>
              <a:buNone/>
            </a:pPr>
            <a:r>
              <a:rPr lang="en-US" sz="2000" smtClean="0">
                <a:latin typeface="Arial" pitchFamily="34" charset="0"/>
                <a:ea typeface="ヒラギノ角ゴ Pro W3"/>
                <a:cs typeface="Arial" pitchFamily="34" charset="0"/>
              </a:rPr>
              <a:t>LIDO Record Identifier</a:t>
            </a:r>
          </a:p>
          <a:p>
            <a:pPr marL="0" indent="0" eaLnBrk="1" hangingPunct="1">
              <a:spcBef>
                <a:spcPts val="900"/>
              </a:spcBef>
              <a:buFontTx/>
              <a:buNone/>
            </a:pPr>
            <a:endParaRPr lang="en-US" sz="1000" smtClean="0">
              <a:latin typeface="Arial" pitchFamily="34" charset="0"/>
              <a:ea typeface="ヒラギノ角ゴ Pro W3"/>
              <a:cs typeface="Arial" pitchFamily="34" charset="0"/>
            </a:endParaRPr>
          </a:p>
          <a:p>
            <a:pPr marL="0" indent="0" eaLnBrk="1" hangingPunct="1">
              <a:spcBef>
                <a:spcPts val="900"/>
              </a:spcBef>
              <a:buFontTx/>
              <a:buNone/>
            </a:pPr>
            <a:r>
              <a:rPr lang="en-US" sz="1400" i="1" smtClean="0">
                <a:latin typeface="Arial" pitchFamily="34" charset="0"/>
                <a:ea typeface="ヒラギノ角ゴ Pro W3"/>
                <a:cs typeface="Arial" pitchFamily="34" charset="0"/>
              </a:rPr>
              <a:t>- Object Classifications – </a:t>
            </a:r>
          </a:p>
          <a:p>
            <a:pPr marL="0" indent="0" eaLnBrk="1" hangingPunct="1">
              <a:spcBef>
                <a:spcPts val="900"/>
              </a:spcBef>
              <a:buFontTx/>
              <a:buNone/>
            </a:pPr>
            <a:r>
              <a:rPr lang="en-US" sz="2000" smtClean="0">
                <a:latin typeface="Arial" pitchFamily="34" charset="0"/>
                <a:ea typeface="ヒラギノ角ゴ Pro W3"/>
                <a:cs typeface="Arial" pitchFamily="34" charset="0"/>
              </a:rPr>
              <a:t>Object / Work Type </a:t>
            </a:r>
            <a:r>
              <a:rPr lang="en-US" sz="1400" smtClean="0">
                <a:latin typeface="Arial" pitchFamily="34" charset="0"/>
                <a:ea typeface="ヒラギノ角ゴ Pro W3"/>
                <a:cs typeface="Arial" pitchFamily="34" charset="0"/>
              </a:rPr>
              <a:t>(</a:t>
            </a:r>
            <a:r>
              <a:rPr lang="en-US" sz="1400" i="1" smtClean="0">
                <a:latin typeface="Arial" pitchFamily="34" charset="0"/>
                <a:ea typeface="ヒラギノ角ゴ Pro W3"/>
                <a:cs typeface="Arial" pitchFamily="34" charset="0"/>
              </a:rPr>
              <a:t>mandatory</a:t>
            </a:r>
            <a:r>
              <a:rPr lang="en-US" sz="1400" smtClean="0">
                <a:latin typeface="Arial" pitchFamily="34" charset="0"/>
                <a:ea typeface="ヒラギノ角ゴ Pro W3"/>
                <a:cs typeface="Arial" pitchFamily="34" charset="0"/>
              </a:rPr>
              <a:t>)</a:t>
            </a:r>
          </a:p>
          <a:p>
            <a:pPr marL="0" indent="0" eaLnBrk="1" hangingPunct="1">
              <a:spcBef>
                <a:spcPts val="900"/>
              </a:spcBef>
              <a:buFontTx/>
              <a:buNone/>
            </a:pPr>
            <a:r>
              <a:rPr lang="en-US" sz="2000" smtClean="0">
                <a:latin typeface="Arial" pitchFamily="34" charset="0"/>
                <a:ea typeface="ヒラギノ角ゴ Pro W3"/>
                <a:cs typeface="Arial" pitchFamily="34" charset="0"/>
              </a:rPr>
              <a:t>Classification</a:t>
            </a:r>
            <a:endParaRPr lang="de-DE" sz="2000" smtClean="0">
              <a:latin typeface="Arial" pitchFamily="34" charset="0"/>
              <a:ea typeface="ヒラギノ角ゴ Pro W3"/>
              <a:cs typeface="Arial" pitchFamily="34" charset="0"/>
            </a:endParaRPr>
          </a:p>
          <a:p>
            <a:pPr marL="0" indent="0" eaLnBrk="1" hangingPunct="1">
              <a:spcBef>
                <a:spcPts val="900"/>
              </a:spcBef>
              <a:buFontTx/>
              <a:buChar char="-"/>
            </a:pPr>
            <a:r>
              <a:rPr lang="en-US" sz="1400" i="1" smtClean="0">
                <a:latin typeface="Arial" pitchFamily="34" charset="0"/>
                <a:ea typeface="ヒラギノ角ゴ Pro W3"/>
                <a:cs typeface="Arial" pitchFamily="34" charset="0"/>
              </a:rPr>
              <a:t>Object Identifications – </a:t>
            </a:r>
            <a:endParaRPr lang="de-DE" sz="1400" smtClean="0">
              <a:latin typeface="Arial" pitchFamily="34" charset="0"/>
              <a:ea typeface="ヒラギノ角ゴ Pro W3"/>
              <a:cs typeface="Arial" pitchFamily="34" charset="0"/>
            </a:endParaRPr>
          </a:p>
          <a:p>
            <a:pPr marL="0" indent="0" eaLnBrk="1" hangingPunct="1">
              <a:spcBef>
                <a:spcPts val="900"/>
              </a:spcBef>
              <a:buFontTx/>
              <a:buNone/>
            </a:pPr>
            <a:r>
              <a:rPr lang="en-US" sz="2000" smtClean="0">
                <a:latin typeface="Arial" pitchFamily="34" charset="0"/>
                <a:ea typeface="ヒラギノ角ゴ Pro W3"/>
                <a:cs typeface="Arial" pitchFamily="34" charset="0"/>
              </a:rPr>
              <a:t>Title / Name </a:t>
            </a:r>
            <a:r>
              <a:rPr lang="en-US" sz="1400" smtClean="0">
                <a:latin typeface="Arial" pitchFamily="34" charset="0"/>
                <a:ea typeface="ヒラギノ角ゴ Pro W3"/>
                <a:cs typeface="Arial" pitchFamily="34" charset="0"/>
              </a:rPr>
              <a:t>(</a:t>
            </a:r>
            <a:r>
              <a:rPr lang="en-US" sz="1400" i="1" smtClean="0">
                <a:latin typeface="Arial" pitchFamily="34" charset="0"/>
                <a:ea typeface="ヒラギノ角ゴ Pro W3"/>
                <a:cs typeface="Arial" pitchFamily="34" charset="0"/>
              </a:rPr>
              <a:t>mandatory</a:t>
            </a:r>
            <a:r>
              <a:rPr lang="en-US" sz="1400" smtClean="0">
                <a:latin typeface="Arial" pitchFamily="34" charset="0"/>
                <a:ea typeface="ヒラギノ角ゴ Pro W3"/>
                <a:cs typeface="Arial" pitchFamily="34" charset="0"/>
              </a:rPr>
              <a:t>)</a:t>
            </a:r>
            <a:endParaRPr lang="de-DE" sz="1400" smtClean="0">
              <a:latin typeface="Arial" pitchFamily="34" charset="0"/>
              <a:ea typeface="ヒラギノ角ゴ Pro W3"/>
              <a:cs typeface="Arial" pitchFamily="34" charset="0"/>
            </a:endParaRPr>
          </a:p>
          <a:p>
            <a:pPr marL="0" indent="0" eaLnBrk="1" hangingPunct="1">
              <a:spcBef>
                <a:spcPts val="900"/>
              </a:spcBef>
              <a:buFontTx/>
              <a:buNone/>
            </a:pPr>
            <a:r>
              <a:rPr lang="en-US" sz="2000" smtClean="0">
                <a:latin typeface="Arial" pitchFamily="34" charset="0"/>
                <a:ea typeface="ヒラギノ角ゴ Pro W3"/>
                <a:cs typeface="Arial" pitchFamily="34" charset="0"/>
              </a:rPr>
              <a:t>Inscriptions</a:t>
            </a:r>
          </a:p>
          <a:p>
            <a:pPr marL="0" indent="0" eaLnBrk="1" hangingPunct="1">
              <a:spcBef>
                <a:spcPts val="900"/>
              </a:spcBef>
              <a:buFontTx/>
              <a:buNone/>
            </a:pPr>
            <a:r>
              <a:rPr lang="en-US" sz="2000" smtClean="0">
                <a:latin typeface="Arial" pitchFamily="34" charset="0"/>
                <a:ea typeface="ヒラギノ角ゴ Pro W3"/>
                <a:cs typeface="Arial" pitchFamily="34" charset="0"/>
              </a:rPr>
              <a:t>Repository / Location </a:t>
            </a:r>
          </a:p>
          <a:p>
            <a:pPr marL="0" indent="0" eaLnBrk="1" hangingPunct="1">
              <a:spcBef>
                <a:spcPts val="900"/>
              </a:spcBef>
              <a:buFontTx/>
              <a:buNone/>
            </a:pPr>
            <a:r>
              <a:rPr lang="en-US" sz="2000" smtClean="0">
                <a:latin typeface="Arial" pitchFamily="34" charset="0"/>
                <a:ea typeface="ヒラギノ角ゴ Pro W3"/>
                <a:cs typeface="Arial" pitchFamily="34" charset="0"/>
              </a:rPr>
              <a:t>State / Edition</a:t>
            </a:r>
          </a:p>
          <a:p>
            <a:pPr marL="0" indent="0" eaLnBrk="1" hangingPunct="1">
              <a:spcBef>
                <a:spcPts val="900"/>
              </a:spcBef>
              <a:buFontTx/>
              <a:buNone/>
            </a:pPr>
            <a:r>
              <a:rPr lang="en-US" sz="2000" smtClean="0">
                <a:latin typeface="Arial" pitchFamily="34" charset="0"/>
                <a:ea typeface="ヒラギノ角ゴ Pro W3"/>
                <a:cs typeface="Arial" pitchFamily="34" charset="0"/>
              </a:rPr>
              <a:t>Object Description</a:t>
            </a:r>
            <a:endParaRPr lang="de-DE" sz="2000" smtClean="0">
              <a:latin typeface="Arial" pitchFamily="34" charset="0"/>
              <a:ea typeface="ヒラギノ角ゴ Pro W3"/>
              <a:cs typeface="Arial" pitchFamily="34" charset="0"/>
            </a:endParaRPr>
          </a:p>
          <a:p>
            <a:pPr marL="0" indent="0" eaLnBrk="1" hangingPunct="1">
              <a:spcBef>
                <a:spcPts val="900"/>
              </a:spcBef>
              <a:buFontTx/>
              <a:buNone/>
            </a:pPr>
            <a:r>
              <a:rPr lang="en-US" sz="2000" smtClean="0">
                <a:latin typeface="Arial" pitchFamily="34" charset="0"/>
                <a:ea typeface="ヒラギノ角ゴ Pro W3"/>
                <a:cs typeface="Arial" pitchFamily="34" charset="0"/>
              </a:rPr>
              <a:t>Measurements </a:t>
            </a:r>
            <a:endParaRPr lang="de-DE" sz="2000" smtClean="0">
              <a:latin typeface="Arial" pitchFamily="34" charset="0"/>
              <a:ea typeface="ヒラギノ角ゴ Pro W3"/>
              <a:cs typeface="Arial" pitchFamily="34" charset="0"/>
            </a:endParaRPr>
          </a:p>
        </p:txBody>
      </p:sp>
      <p:sp>
        <p:nvSpPr>
          <p:cNvPr id="7" name="Abgerundetes Rechteck 6"/>
          <p:cNvSpPr/>
          <p:nvPr/>
        </p:nvSpPr>
        <p:spPr>
          <a:xfrm>
            <a:off x="706438" y="2698750"/>
            <a:ext cx="3433762" cy="500063"/>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Abgerundetes Rechteck 7"/>
          <p:cNvSpPr/>
          <p:nvPr/>
        </p:nvSpPr>
        <p:spPr>
          <a:xfrm>
            <a:off x="706438" y="3873500"/>
            <a:ext cx="3433762" cy="500063"/>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9" name="Abgerundetes Rechteck 8"/>
          <p:cNvSpPr/>
          <p:nvPr/>
        </p:nvSpPr>
        <p:spPr>
          <a:xfrm>
            <a:off x="4933950" y="5287963"/>
            <a:ext cx="3151188" cy="500062"/>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44039" name="Rectangle 11"/>
          <p:cNvSpPr>
            <a:spLocks noChangeArrowheads="1"/>
          </p:cNvSpPr>
          <p:nvPr/>
        </p:nvSpPr>
        <p:spPr bwMode="auto">
          <a:xfrm>
            <a:off x="3203575" y="68263"/>
            <a:ext cx="5559425" cy="1384300"/>
          </a:xfrm>
          <a:prstGeom prst="rect">
            <a:avLst/>
          </a:prstGeom>
          <a:noFill/>
          <a:ln w="9525">
            <a:noFill/>
            <a:miter lim="800000"/>
            <a:headEnd/>
            <a:tailEnd/>
          </a:ln>
        </p:spPr>
        <p:txBody>
          <a:bodyPr>
            <a:spAutoFit/>
          </a:bodyPr>
          <a:lstStyle/>
          <a:p>
            <a:pPr algn="r" defTabSz="914400"/>
            <a:r>
              <a:rPr lang="en-GB" sz="2800" b="1">
                <a:solidFill>
                  <a:srgbClr val="002060"/>
                </a:solidFill>
              </a:rPr>
              <a:t>Schema Design</a:t>
            </a:r>
          </a:p>
          <a:p>
            <a:pPr algn="r" defTabSz="914400"/>
            <a:endParaRPr lang="en-GB" sz="2800" b="1">
              <a:solidFill>
                <a:srgbClr val="002060"/>
              </a:solidFill>
            </a:endParaRPr>
          </a:p>
          <a:p>
            <a:pPr algn="r" defTabSz="914400"/>
            <a:r>
              <a:rPr lang="de-DE" sz="2800">
                <a:solidFill>
                  <a:srgbClr val="002060"/>
                </a:solidFill>
              </a:rPr>
              <a:t>Mandatory elements</a:t>
            </a:r>
            <a:endParaRPr lang="en-GB" sz="2800">
              <a:solidFill>
                <a:srgbClr val="002060"/>
              </a:solidFill>
            </a:endParaRPr>
          </a:p>
        </p:txBody>
      </p:sp>
      <p:sp>
        <p:nvSpPr>
          <p:cNvPr id="10" name="Abgerundetes Rechteck 9"/>
          <p:cNvSpPr/>
          <p:nvPr/>
        </p:nvSpPr>
        <p:spPr>
          <a:xfrm>
            <a:off x="706438" y="1690688"/>
            <a:ext cx="3433762" cy="500062"/>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1" name="ZoneTexte 10"/>
          <p:cNvSpPr txBox="1"/>
          <p:nvPr/>
        </p:nvSpPr>
        <p:spPr>
          <a:xfrm>
            <a:off x="-52186" y="6530900"/>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15254087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checkerboard(across)">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checkerboard(across)">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checkerboard(across)">
                                      <p:cBhvr>
                                        <p:cTn id="2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importance des « </a:t>
            </a:r>
            <a:r>
              <a:rPr lang="fr-FR" dirty="0" err="1" smtClean="0"/>
              <a:t>events</a:t>
            </a:r>
            <a:r>
              <a:rPr lang="fr-FR" dirty="0" smtClean="0"/>
              <a:t> »</a:t>
            </a:r>
            <a:endParaRPr lang="fr-FR" dirty="0"/>
          </a:p>
        </p:txBody>
      </p:sp>
      <p:sp>
        <p:nvSpPr>
          <p:cNvPr id="3" name="Espace réservé du contenu 2"/>
          <p:cNvSpPr>
            <a:spLocks noGrp="1"/>
          </p:cNvSpPr>
          <p:nvPr>
            <p:ph sz="quarter" idx="1"/>
          </p:nvPr>
        </p:nvSpPr>
        <p:spPr/>
        <p:txBody>
          <a:bodyPr>
            <a:normAutofit fontScale="85000" lnSpcReduction="10000"/>
          </a:bodyPr>
          <a:lstStyle/>
          <a:p>
            <a:pPr marL="0" indent="0">
              <a:buNone/>
            </a:pPr>
            <a:r>
              <a:rPr lang="de-DE" dirty="0" err="1" smtClean="0">
                <a:latin typeface="Arial" pitchFamily="34" charset="0"/>
                <a:ea typeface="ヒラギノ角ゴ Pro W3"/>
                <a:cs typeface="Arial" pitchFamily="34" charset="0"/>
              </a:rPr>
              <a:t>Principes</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issus</a:t>
            </a:r>
            <a:r>
              <a:rPr lang="de-DE" dirty="0" smtClean="0">
                <a:latin typeface="Arial" pitchFamily="34" charset="0"/>
                <a:ea typeface="ヒラギノ角ゴ Pro W3"/>
                <a:cs typeface="Arial" pitchFamily="34" charset="0"/>
              </a:rPr>
              <a:t> du CIDOC-CRM: </a:t>
            </a:r>
          </a:p>
          <a:p>
            <a:pPr marL="0" indent="0">
              <a:buNone/>
            </a:pPr>
            <a:endParaRPr lang="de-DE" dirty="0" smtClean="0">
              <a:latin typeface="Arial" pitchFamily="34" charset="0"/>
              <a:ea typeface="ヒラギノ角ゴ Pro W3"/>
              <a:cs typeface="Arial" pitchFamily="34" charset="0"/>
            </a:endParaRPr>
          </a:p>
          <a:p>
            <a:pPr marL="0" indent="0">
              <a:buNone/>
            </a:pPr>
            <a:r>
              <a:rPr lang="de-DE" dirty="0" smtClean="0">
                <a:latin typeface="Arial" pitchFamily="34" charset="0"/>
                <a:ea typeface="ヒラギノ角ゴ Pro W3"/>
                <a:cs typeface="Arial" pitchFamily="34" charset="0"/>
              </a:rPr>
              <a:t>1) On </a:t>
            </a:r>
            <a:r>
              <a:rPr lang="de-DE" dirty="0" err="1" smtClean="0">
                <a:latin typeface="Arial" pitchFamily="34" charset="0"/>
                <a:ea typeface="ヒラギノ角ゴ Pro W3"/>
                <a:cs typeface="Arial" pitchFamily="34" charset="0"/>
              </a:rPr>
              <a:t>décrit</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l‘objet</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tel</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qu‘on</a:t>
            </a:r>
            <a:r>
              <a:rPr lang="de-DE" dirty="0" smtClean="0">
                <a:latin typeface="Arial" pitchFamily="34" charset="0"/>
                <a:ea typeface="ヒラギノ角ゴ Pro W3"/>
                <a:cs typeface="Arial" pitchFamily="34" charset="0"/>
              </a:rPr>
              <a:t> le </a:t>
            </a:r>
            <a:r>
              <a:rPr lang="de-DE" dirty="0" err="1" smtClean="0">
                <a:latin typeface="Arial" pitchFamily="34" charset="0"/>
                <a:ea typeface="ヒラギノ角ゴ Pro W3"/>
                <a:cs typeface="Arial" pitchFamily="34" charset="0"/>
              </a:rPr>
              <a:t>voit</a:t>
            </a:r>
            <a:endParaRPr lang="de-DE" dirty="0" smtClean="0">
              <a:latin typeface="Arial" pitchFamily="34" charset="0"/>
              <a:ea typeface="ヒラギノ角ゴ Pro W3"/>
              <a:cs typeface="Arial" pitchFamily="34" charset="0"/>
            </a:endParaRPr>
          </a:p>
          <a:p>
            <a:pPr marL="0" indent="0">
              <a:buNone/>
            </a:pPr>
            <a:r>
              <a:rPr lang="de-DE" dirty="0" smtClean="0">
                <a:latin typeface="Arial" pitchFamily="34" charset="0"/>
                <a:ea typeface="ヒラギノ角ゴ Pro W3"/>
                <a:cs typeface="Arial" pitchFamily="34" charset="0"/>
              </a:rPr>
              <a:t>2) On </a:t>
            </a:r>
            <a:r>
              <a:rPr lang="de-DE" dirty="0" err="1" smtClean="0">
                <a:latin typeface="Arial" pitchFamily="34" charset="0"/>
                <a:ea typeface="ヒラギノ角ゴ Pro W3"/>
                <a:cs typeface="Arial" pitchFamily="34" charset="0"/>
              </a:rPr>
              <a:t>décrit</a:t>
            </a:r>
            <a:r>
              <a:rPr lang="de-DE" dirty="0" smtClean="0">
                <a:latin typeface="Arial" pitchFamily="34" charset="0"/>
                <a:ea typeface="ヒラギノ角ゴ Pro W3"/>
                <a:cs typeface="Arial" pitchFamily="34" charset="0"/>
              </a:rPr>
              <a:t> la </a:t>
            </a:r>
            <a:r>
              <a:rPr lang="de-DE" b="1" dirty="0" err="1" smtClean="0">
                <a:latin typeface="Arial" pitchFamily="34" charset="0"/>
                <a:ea typeface="ヒラギノ角ゴ Pro W3"/>
                <a:cs typeface="Arial" pitchFamily="34" charset="0"/>
              </a:rPr>
              <a:t>vie</a:t>
            </a:r>
            <a:r>
              <a:rPr lang="de-DE" b="1" dirty="0" smtClean="0">
                <a:latin typeface="Arial" pitchFamily="34" charset="0"/>
                <a:ea typeface="ヒラギノ角ゴ Pro W3"/>
                <a:cs typeface="Arial" pitchFamily="34" charset="0"/>
              </a:rPr>
              <a:t> de </a:t>
            </a:r>
            <a:r>
              <a:rPr lang="de-DE" b="1" dirty="0" err="1" smtClean="0">
                <a:latin typeface="Arial" pitchFamily="34" charset="0"/>
                <a:ea typeface="ヒラギノ角ゴ Pro W3"/>
                <a:cs typeface="Arial" pitchFamily="34" charset="0"/>
              </a:rPr>
              <a:t>l‘objet</a:t>
            </a:r>
            <a:r>
              <a:rPr lang="de-DE" dirty="0" smtClean="0">
                <a:latin typeface="Arial" pitchFamily="34" charset="0"/>
                <a:ea typeface="ヒラギノ角ゴ Pro W3"/>
                <a:cs typeface="Arial" pitchFamily="34" charset="0"/>
              </a:rPr>
              <a:t>, au travers </a:t>
            </a:r>
            <a:r>
              <a:rPr lang="de-DE" dirty="0" err="1" smtClean="0">
                <a:latin typeface="Arial" pitchFamily="34" charset="0"/>
                <a:ea typeface="ヒラギノ角ゴ Pro W3"/>
                <a:cs typeface="Arial" pitchFamily="34" charset="0"/>
              </a:rPr>
              <a:t>d‘événements</a:t>
            </a:r>
            <a:r>
              <a:rPr lang="de-DE" dirty="0" smtClean="0">
                <a:latin typeface="Arial" pitchFamily="34" charset="0"/>
                <a:ea typeface="ヒラギノ角ゴ Pro W3"/>
                <a:cs typeface="Arial" pitchFamily="34" charset="0"/>
              </a:rPr>
              <a:t>.</a:t>
            </a:r>
          </a:p>
          <a:p>
            <a:pPr marL="0" indent="0">
              <a:buNone/>
            </a:pPr>
            <a:endParaRPr lang="de-DE" dirty="0">
              <a:latin typeface="Arial" pitchFamily="34" charset="0"/>
              <a:ea typeface="ヒラギノ角ゴ Pro W3"/>
              <a:cs typeface="Arial" pitchFamily="34" charset="0"/>
            </a:endParaRPr>
          </a:p>
          <a:p>
            <a:pPr marL="0" indent="0">
              <a:buNone/>
            </a:pPr>
            <a:r>
              <a:rPr lang="de-DE" dirty="0" err="1" smtClean="0">
                <a:latin typeface="Arial" pitchFamily="34" charset="0"/>
                <a:ea typeface="ヒラギノ角ゴ Pro W3"/>
                <a:cs typeface="Arial" pitchFamily="34" charset="0"/>
              </a:rPr>
              <a:t>Un</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événement</a:t>
            </a:r>
            <a:r>
              <a:rPr lang="de-DE" dirty="0" smtClean="0">
                <a:latin typeface="Arial" pitchFamily="34" charset="0"/>
                <a:ea typeface="ヒラギノ角ゴ Pro W3"/>
                <a:cs typeface="Arial" pitchFamily="34" charset="0"/>
              </a:rPr>
              <a:t> : </a:t>
            </a:r>
          </a:p>
          <a:p>
            <a:pPr>
              <a:buFontTx/>
              <a:buChar char="-"/>
            </a:pPr>
            <a:r>
              <a:rPr lang="de-DE" dirty="0" err="1" smtClean="0">
                <a:latin typeface="Arial" pitchFamily="34" charset="0"/>
                <a:ea typeface="ヒラギノ角ゴ Pro W3"/>
                <a:cs typeface="Arial" pitchFamily="34" charset="0"/>
              </a:rPr>
              <a:t>Un</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ou</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plusieurs</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agents</a:t>
            </a:r>
            <a:endParaRPr lang="de-DE" dirty="0" smtClean="0">
              <a:latin typeface="Arial" pitchFamily="34" charset="0"/>
              <a:ea typeface="ヒラギノ角ゴ Pro W3"/>
              <a:cs typeface="Arial" pitchFamily="34" charset="0"/>
            </a:endParaRPr>
          </a:p>
          <a:p>
            <a:pPr>
              <a:buFontTx/>
              <a:buChar char="-"/>
            </a:pPr>
            <a:r>
              <a:rPr lang="de-DE" dirty="0" err="1" smtClean="0">
                <a:latin typeface="Arial" pitchFamily="34" charset="0"/>
                <a:ea typeface="ヒラギノ角ゴ Pro W3"/>
                <a:cs typeface="Arial" pitchFamily="34" charset="0"/>
              </a:rPr>
              <a:t>Une</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date</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ou</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intervalle</a:t>
            </a:r>
            <a:r>
              <a:rPr lang="de-DE" dirty="0" smtClean="0">
                <a:latin typeface="Arial" pitchFamily="34" charset="0"/>
                <a:ea typeface="ヒラギノ角ゴ Pro W3"/>
                <a:cs typeface="Arial" pitchFamily="34" charset="0"/>
              </a:rPr>
              <a:t> de </a:t>
            </a:r>
            <a:r>
              <a:rPr lang="de-DE" dirty="0" err="1" smtClean="0">
                <a:latin typeface="Arial" pitchFamily="34" charset="0"/>
                <a:ea typeface="ヒラギノ角ゴ Pro W3"/>
                <a:cs typeface="Arial" pitchFamily="34" charset="0"/>
              </a:rPr>
              <a:t>temps</a:t>
            </a:r>
            <a:endParaRPr lang="de-DE" dirty="0" smtClean="0">
              <a:latin typeface="Arial" pitchFamily="34" charset="0"/>
              <a:ea typeface="ヒラギノ角ゴ Pro W3"/>
              <a:cs typeface="Arial" pitchFamily="34" charset="0"/>
            </a:endParaRPr>
          </a:p>
          <a:p>
            <a:pPr>
              <a:buFontTx/>
              <a:buChar char="-"/>
            </a:pPr>
            <a:r>
              <a:rPr lang="de-DE" dirty="0" err="1" smtClean="0">
                <a:latin typeface="Arial" pitchFamily="34" charset="0"/>
                <a:ea typeface="ヒラギノ角ゴ Pro W3"/>
                <a:cs typeface="Arial" pitchFamily="34" charset="0"/>
              </a:rPr>
              <a:t>Un</a:t>
            </a:r>
            <a:r>
              <a:rPr lang="de-DE" dirty="0" smtClean="0">
                <a:latin typeface="Arial" pitchFamily="34" charset="0"/>
                <a:ea typeface="ヒラギノ角ゴ Pro W3"/>
                <a:cs typeface="Arial" pitchFamily="34" charset="0"/>
              </a:rPr>
              <a:t> </a:t>
            </a:r>
            <a:r>
              <a:rPr lang="de-DE" dirty="0" err="1" smtClean="0">
                <a:latin typeface="Arial" pitchFamily="34" charset="0"/>
                <a:ea typeface="ヒラギノ角ゴ Pro W3"/>
                <a:cs typeface="Arial" pitchFamily="34" charset="0"/>
              </a:rPr>
              <a:t>lieu</a:t>
            </a:r>
            <a:endParaRPr lang="de-DE" dirty="0" smtClean="0">
              <a:latin typeface="Arial" pitchFamily="34" charset="0"/>
              <a:ea typeface="ヒラギノ角ゴ Pro W3"/>
              <a:cs typeface="Arial" pitchFamily="34" charset="0"/>
            </a:endParaRPr>
          </a:p>
          <a:p>
            <a:pPr>
              <a:buFontTx/>
              <a:buChar char="-"/>
            </a:pPr>
            <a:r>
              <a:rPr lang="de-DE" dirty="0" err="1" smtClean="0">
                <a:latin typeface="Arial" pitchFamily="34" charset="0"/>
                <a:ea typeface="ヒラギノ角ゴ Pro W3"/>
                <a:cs typeface="Arial" pitchFamily="34" charset="0"/>
              </a:rPr>
              <a:t>Un</a:t>
            </a:r>
            <a:r>
              <a:rPr lang="de-DE" dirty="0" smtClean="0">
                <a:latin typeface="Arial" pitchFamily="34" charset="0"/>
                <a:ea typeface="ヒラギノ角ゴ Pro W3"/>
                <a:cs typeface="Arial" pitchFamily="34" charset="0"/>
              </a:rPr>
              <a:t> type </a:t>
            </a:r>
            <a:r>
              <a:rPr lang="de-DE" dirty="0" err="1" smtClean="0">
                <a:latin typeface="Arial" pitchFamily="34" charset="0"/>
                <a:ea typeface="ヒラギノ角ゴ Pro W3"/>
                <a:cs typeface="Arial" pitchFamily="34" charset="0"/>
              </a:rPr>
              <a:t>d‘événement</a:t>
            </a:r>
            <a:r>
              <a:rPr lang="de-DE" dirty="0" smtClean="0">
                <a:latin typeface="Arial" pitchFamily="34" charset="0"/>
                <a:ea typeface="ヒラギノ角ゴ Pro W3"/>
                <a:cs typeface="Arial" pitchFamily="34" charset="0"/>
              </a:rPr>
              <a:t/>
            </a:r>
            <a:br>
              <a:rPr lang="de-DE" dirty="0" smtClean="0">
                <a:latin typeface="Arial" pitchFamily="34" charset="0"/>
                <a:ea typeface="ヒラギノ角ゴ Pro W3"/>
                <a:cs typeface="Arial" pitchFamily="34" charset="0"/>
              </a:rPr>
            </a:br>
            <a:endParaRPr lang="de-DE" sz="1100" dirty="0" smtClean="0">
              <a:latin typeface="Arial" pitchFamily="34" charset="0"/>
              <a:ea typeface="ヒラギノ角ゴ Pro W3"/>
              <a:cs typeface="Arial" pitchFamily="34" charset="0"/>
            </a:endParaRPr>
          </a:p>
        </p:txBody>
      </p:sp>
    </p:spTree>
    <p:extLst>
      <p:ext uri="{BB962C8B-B14F-4D97-AF65-F5344CB8AC3E}">
        <p14:creationId xmlns:p14="http://schemas.microsoft.com/office/powerpoint/2010/main" val="3531714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a:t>
            </a:r>
            <a:r>
              <a:rPr lang="fr-FR" dirty="0" err="1" smtClean="0"/>
              <a:t>When</a:t>
            </a:r>
            <a:r>
              <a:rPr lang="fr-FR" dirty="0" smtClean="0"/>
              <a:t> ?</a:t>
            </a:r>
            <a:endParaRPr lang="fr-FR" dirty="0"/>
          </a:p>
        </p:txBody>
      </p:sp>
      <p:sp>
        <p:nvSpPr>
          <p:cNvPr id="3" name="Espace réservé du contenu 2"/>
          <p:cNvSpPr>
            <a:spLocks noGrp="1"/>
          </p:cNvSpPr>
          <p:nvPr>
            <p:ph sz="quarter" idx="1"/>
          </p:nvPr>
        </p:nvSpPr>
        <p:spPr/>
        <p:txBody>
          <a:bodyPr>
            <a:normAutofit/>
          </a:bodyPr>
          <a:lstStyle/>
          <a:p>
            <a:pPr marL="0" indent="0">
              <a:buNone/>
            </a:pPr>
            <a:r>
              <a:rPr lang="fr-FR" dirty="0" smtClean="0"/>
              <a:t>Début du travail en 1999</a:t>
            </a:r>
          </a:p>
          <a:p>
            <a:pPr marL="0" indent="0">
              <a:buNone/>
            </a:pPr>
            <a:r>
              <a:rPr lang="fr-FR" dirty="0" smtClean="0"/>
              <a:t>Support de l’ISO en 2000</a:t>
            </a:r>
          </a:p>
          <a:p>
            <a:pPr marL="0" indent="0">
              <a:buNone/>
            </a:pPr>
            <a:r>
              <a:rPr lang="fr-FR" dirty="0" smtClean="0"/>
              <a:t>Norme ISO en 2006 : ISO 21127:2006</a:t>
            </a:r>
          </a:p>
          <a:p>
            <a:pPr marL="0" indent="0">
              <a:buNone/>
            </a:pPr>
            <a:endParaRPr lang="fr-FR" dirty="0" smtClean="0"/>
          </a:p>
          <a:p>
            <a:pPr marL="0" indent="0">
              <a:buNone/>
            </a:pPr>
            <a:r>
              <a:rPr lang="fr-FR" dirty="0" smtClean="0"/>
              <a:t>Décembre 2012 :</a:t>
            </a:r>
          </a:p>
          <a:p>
            <a:pPr>
              <a:buFontTx/>
              <a:buChar char="-"/>
            </a:pPr>
            <a:r>
              <a:rPr lang="fr-FR" dirty="0" smtClean="0"/>
              <a:t>Dernière version parue ( </a:t>
            </a:r>
            <a:r>
              <a:rPr lang="fr-FR" dirty="0" err="1" smtClean="0"/>
              <a:t>Draft</a:t>
            </a:r>
            <a:r>
              <a:rPr lang="fr-FR" dirty="0" smtClean="0"/>
              <a:t> V5.1 )</a:t>
            </a:r>
          </a:p>
          <a:p>
            <a:pPr>
              <a:buFontTx/>
              <a:buChar char="-"/>
            </a:pPr>
            <a:r>
              <a:rPr lang="fr-FR" dirty="0" smtClean="0"/>
              <a:t>Disponible en RDFS</a:t>
            </a:r>
          </a:p>
          <a:p>
            <a:pPr marL="0" indent="0">
              <a:buNone/>
            </a:pPr>
            <a:endParaRPr lang="fr-FR" dirty="0" smtClean="0"/>
          </a:p>
          <a:p>
            <a:pPr marL="0" indent="0">
              <a:buNone/>
            </a:pPr>
            <a:endParaRPr lang="fr-FR" dirty="0"/>
          </a:p>
        </p:txBody>
      </p:sp>
    </p:spTree>
    <p:extLst>
      <p:ext uri="{BB962C8B-B14F-4D97-AF65-F5344CB8AC3E}">
        <p14:creationId xmlns:p14="http://schemas.microsoft.com/office/powerpoint/2010/main" val="171593022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types d’événements</a:t>
            </a:r>
            <a:endParaRPr lang="fr-FR" dirty="0"/>
          </a:p>
        </p:txBody>
      </p:sp>
      <p:sp>
        <p:nvSpPr>
          <p:cNvPr id="3" name="Espace réservé du contenu 2"/>
          <p:cNvSpPr>
            <a:spLocks noGrp="1"/>
          </p:cNvSpPr>
          <p:nvPr>
            <p:ph sz="quarter" idx="1"/>
          </p:nvPr>
        </p:nvSpPr>
        <p:spPr/>
        <p:txBody>
          <a:bodyPr>
            <a:normAutofit/>
          </a:bodyPr>
          <a:lstStyle/>
          <a:p>
            <a:pPr marL="0" indent="0">
              <a:buNone/>
            </a:pPr>
            <a:r>
              <a:rPr lang="de-DE" dirty="0" smtClean="0">
                <a:latin typeface="Arial" pitchFamily="34" charset="0"/>
                <a:ea typeface="ヒラギノ角ゴ Pro W3"/>
                <a:cs typeface="Arial" pitchFamily="34" charset="0"/>
              </a:rPr>
              <a:t/>
            </a:r>
            <a:br>
              <a:rPr lang="de-DE" dirty="0" smtClean="0">
                <a:latin typeface="Arial" pitchFamily="34" charset="0"/>
                <a:ea typeface="ヒラギノ角ゴ Pro W3"/>
                <a:cs typeface="Arial" pitchFamily="34" charset="0"/>
              </a:rPr>
            </a:br>
            <a:endParaRPr lang="de-DE" sz="1100" dirty="0" smtClean="0">
              <a:latin typeface="Arial" pitchFamily="34" charset="0"/>
              <a:ea typeface="ヒラギノ角ゴ Pro W3"/>
              <a:cs typeface="Arial" pitchFamily="34" charset="0"/>
            </a:endParaRPr>
          </a:p>
        </p:txBody>
      </p:sp>
      <p:sp>
        <p:nvSpPr>
          <p:cNvPr id="4" name="Rechteck 1"/>
          <p:cNvSpPr>
            <a:spLocks noChangeArrowheads="1"/>
          </p:cNvSpPr>
          <p:nvPr/>
        </p:nvSpPr>
        <p:spPr bwMode="auto">
          <a:xfrm>
            <a:off x="755650" y="2200960"/>
            <a:ext cx="2880295" cy="4801314"/>
          </a:xfrm>
          <a:prstGeom prst="rect">
            <a:avLst/>
          </a:prstGeom>
          <a:noFill/>
          <a:ln w="9525">
            <a:noFill/>
            <a:miter lim="800000"/>
            <a:headEnd/>
            <a:tailEnd/>
          </a:ln>
        </p:spPr>
        <p:txBody>
          <a:bodyPr>
            <a:spAutoFit/>
          </a:bodyPr>
          <a:lstStyle/>
          <a:p>
            <a:r>
              <a:rPr lang="en-US" sz="2400" dirty="0"/>
              <a:t>Acquisition </a:t>
            </a:r>
          </a:p>
          <a:p>
            <a:endParaRPr lang="en-US" sz="1000" dirty="0"/>
          </a:p>
          <a:p>
            <a:r>
              <a:rPr lang="en-US" sz="2400" dirty="0"/>
              <a:t>Collecting </a:t>
            </a:r>
          </a:p>
          <a:p>
            <a:endParaRPr lang="en-US" sz="1000" dirty="0"/>
          </a:p>
          <a:p>
            <a:r>
              <a:rPr lang="en-US" sz="2400" dirty="0"/>
              <a:t>Commissioning </a:t>
            </a:r>
          </a:p>
          <a:p>
            <a:endParaRPr lang="en-US" sz="1000" dirty="0"/>
          </a:p>
          <a:p>
            <a:r>
              <a:rPr lang="en-US" sz="2400" dirty="0" smtClean="0"/>
              <a:t>Conservation </a:t>
            </a:r>
          </a:p>
          <a:p>
            <a:endParaRPr lang="en-US" sz="1000" dirty="0" smtClean="0"/>
          </a:p>
          <a:p>
            <a:r>
              <a:rPr lang="en-US" sz="2400" dirty="0" smtClean="0"/>
              <a:t>Creation </a:t>
            </a:r>
            <a:endParaRPr lang="en-US" sz="2400" dirty="0"/>
          </a:p>
          <a:p>
            <a:endParaRPr lang="en-US" sz="1000" dirty="0"/>
          </a:p>
          <a:p>
            <a:r>
              <a:rPr lang="en-US" sz="2400" dirty="0"/>
              <a:t>Designing </a:t>
            </a:r>
          </a:p>
          <a:p>
            <a:endParaRPr lang="en-US" sz="1000" dirty="0"/>
          </a:p>
          <a:p>
            <a:r>
              <a:rPr lang="de-DE" sz="2400" dirty="0" err="1"/>
              <a:t>Destruction</a:t>
            </a:r>
            <a:r>
              <a:rPr lang="de-DE" sz="2400" dirty="0"/>
              <a:t> </a:t>
            </a:r>
            <a:endParaRPr lang="en-US" sz="2400" dirty="0"/>
          </a:p>
          <a:p>
            <a:endParaRPr lang="en-US" sz="1000" dirty="0"/>
          </a:p>
          <a:p>
            <a:r>
              <a:rPr lang="de-DE" sz="2400" dirty="0" err="1"/>
              <a:t>Excavation</a:t>
            </a:r>
            <a:r>
              <a:rPr lang="de-DE" sz="2400" dirty="0"/>
              <a:t> </a:t>
            </a:r>
            <a:endParaRPr lang="en-US" sz="2400" dirty="0"/>
          </a:p>
          <a:p>
            <a:endParaRPr lang="en-US" sz="1000" dirty="0"/>
          </a:p>
          <a:p>
            <a:r>
              <a:rPr lang="de-DE" sz="2400" dirty="0"/>
              <a:t>Exhibition </a:t>
            </a:r>
            <a:endParaRPr lang="en-US" sz="2400" dirty="0"/>
          </a:p>
          <a:p>
            <a:endParaRPr lang="en-US" sz="1000" dirty="0"/>
          </a:p>
        </p:txBody>
      </p:sp>
      <p:sp>
        <p:nvSpPr>
          <p:cNvPr id="5" name="Rechteck 3"/>
          <p:cNvSpPr>
            <a:spLocks noChangeArrowheads="1"/>
          </p:cNvSpPr>
          <p:nvPr/>
        </p:nvSpPr>
        <p:spPr bwMode="auto">
          <a:xfrm>
            <a:off x="3354189" y="2179189"/>
            <a:ext cx="2880295" cy="4801314"/>
          </a:xfrm>
          <a:prstGeom prst="rect">
            <a:avLst/>
          </a:prstGeom>
          <a:noFill/>
          <a:ln w="9525">
            <a:noFill/>
            <a:miter lim="800000"/>
            <a:headEnd/>
            <a:tailEnd/>
          </a:ln>
        </p:spPr>
        <p:txBody>
          <a:bodyPr>
            <a:spAutoFit/>
          </a:bodyPr>
          <a:lstStyle/>
          <a:p>
            <a:r>
              <a:rPr lang="en-US" sz="2400" dirty="0"/>
              <a:t>Finding </a:t>
            </a:r>
          </a:p>
          <a:p>
            <a:endParaRPr lang="en-US" sz="1000" dirty="0"/>
          </a:p>
          <a:p>
            <a:r>
              <a:rPr lang="en-US" sz="2400" dirty="0"/>
              <a:t>Loss </a:t>
            </a:r>
          </a:p>
          <a:p>
            <a:endParaRPr lang="en-US" sz="1000" dirty="0"/>
          </a:p>
          <a:p>
            <a:r>
              <a:rPr lang="en-US" sz="2400" dirty="0" smtClean="0"/>
              <a:t>Marketing </a:t>
            </a:r>
          </a:p>
          <a:p>
            <a:endParaRPr lang="en-US" sz="1000" dirty="0" smtClean="0"/>
          </a:p>
          <a:p>
            <a:r>
              <a:rPr lang="en-US" sz="2400" dirty="0" smtClean="0"/>
              <a:t>Modification </a:t>
            </a:r>
            <a:endParaRPr lang="en-US" sz="2400" dirty="0"/>
          </a:p>
          <a:p>
            <a:endParaRPr lang="en-US" sz="1000" dirty="0"/>
          </a:p>
          <a:p>
            <a:r>
              <a:rPr lang="en-US" sz="2400" dirty="0"/>
              <a:t>Move </a:t>
            </a:r>
          </a:p>
          <a:p>
            <a:endParaRPr lang="en-US" sz="1000" dirty="0"/>
          </a:p>
          <a:p>
            <a:r>
              <a:rPr lang="en-US" sz="2400" dirty="0"/>
              <a:t>Part addition </a:t>
            </a:r>
          </a:p>
          <a:p>
            <a:endParaRPr lang="en-US" sz="1000" dirty="0"/>
          </a:p>
          <a:p>
            <a:r>
              <a:rPr lang="en-US" sz="2400" dirty="0"/>
              <a:t>Part removal </a:t>
            </a:r>
          </a:p>
          <a:p>
            <a:endParaRPr lang="en-US" sz="1000" dirty="0"/>
          </a:p>
          <a:p>
            <a:r>
              <a:rPr lang="de-DE" sz="2400" dirty="0"/>
              <a:t>Performance </a:t>
            </a:r>
            <a:endParaRPr lang="en-US" sz="2400" dirty="0"/>
          </a:p>
          <a:p>
            <a:endParaRPr lang="en-US" sz="1000" dirty="0"/>
          </a:p>
          <a:p>
            <a:r>
              <a:rPr lang="de-DE" sz="2400" dirty="0" err="1"/>
              <a:t>Planning</a:t>
            </a:r>
            <a:r>
              <a:rPr lang="de-DE" sz="2400" dirty="0"/>
              <a:t> </a:t>
            </a:r>
            <a:endParaRPr lang="en-US" sz="2400" dirty="0"/>
          </a:p>
          <a:p>
            <a:endParaRPr lang="en-US" sz="1000" dirty="0"/>
          </a:p>
        </p:txBody>
      </p:sp>
      <p:sp>
        <p:nvSpPr>
          <p:cNvPr id="6" name="Rechteck 4"/>
          <p:cNvSpPr>
            <a:spLocks noChangeArrowheads="1"/>
          </p:cNvSpPr>
          <p:nvPr/>
        </p:nvSpPr>
        <p:spPr bwMode="auto">
          <a:xfrm>
            <a:off x="6263705" y="2179189"/>
            <a:ext cx="2880295" cy="4278766"/>
          </a:xfrm>
          <a:prstGeom prst="rect">
            <a:avLst/>
          </a:prstGeom>
          <a:noFill/>
          <a:ln w="9525">
            <a:noFill/>
            <a:miter lim="800000"/>
            <a:headEnd/>
            <a:tailEnd/>
          </a:ln>
        </p:spPr>
        <p:txBody>
          <a:bodyPr>
            <a:spAutoFit/>
          </a:bodyPr>
          <a:lstStyle/>
          <a:p>
            <a:r>
              <a:rPr lang="de-DE" sz="2400" dirty="0" err="1"/>
              <a:t>Production</a:t>
            </a:r>
            <a:r>
              <a:rPr lang="de-DE" sz="2400" dirty="0"/>
              <a:t> </a:t>
            </a:r>
            <a:endParaRPr lang="en-US" sz="2400" dirty="0"/>
          </a:p>
          <a:p>
            <a:endParaRPr lang="en-US" sz="1000" dirty="0"/>
          </a:p>
          <a:p>
            <a:r>
              <a:rPr lang="de-DE" sz="2400" dirty="0" err="1"/>
              <a:t>Provenance</a:t>
            </a:r>
            <a:r>
              <a:rPr lang="de-DE" sz="2400" dirty="0"/>
              <a:t> </a:t>
            </a:r>
            <a:endParaRPr lang="en-US" sz="2400" dirty="0"/>
          </a:p>
          <a:p>
            <a:endParaRPr lang="en-US" sz="1000" dirty="0"/>
          </a:p>
          <a:p>
            <a:r>
              <a:rPr lang="de-DE" sz="2400" dirty="0" err="1"/>
              <a:t>Publication</a:t>
            </a:r>
            <a:r>
              <a:rPr lang="de-DE" sz="2400" dirty="0"/>
              <a:t> </a:t>
            </a:r>
            <a:endParaRPr lang="en-US" sz="2400" dirty="0"/>
          </a:p>
          <a:p>
            <a:endParaRPr lang="en-US" sz="1000" dirty="0"/>
          </a:p>
          <a:p>
            <a:r>
              <a:rPr lang="de-DE" sz="2400" dirty="0"/>
              <a:t>Restoration </a:t>
            </a:r>
            <a:endParaRPr lang="en-US" sz="2400" dirty="0"/>
          </a:p>
          <a:p>
            <a:endParaRPr lang="en-US" sz="1000" dirty="0"/>
          </a:p>
          <a:p>
            <a:r>
              <a:rPr lang="de-DE" sz="2400" dirty="0"/>
              <a:t>Transformation </a:t>
            </a:r>
            <a:endParaRPr lang="en-US" sz="2400" dirty="0"/>
          </a:p>
          <a:p>
            <a:endParaRPr lang="en-US" sz="1000" dirty="0"/>
          </a:p>
          <a:p>
            <a:r>
              <a:rPr lang="de-DE" sz="2400" dirty="0"/>
              <a:t>Type </a:t>
            </a:r>
            <a:r>
              <a:rPr lang="de-DE" sz="2400" dirty="0" err="1"/>
              <a:t>assignment</a:t>
            </a:r>
            <a:r>
              <a:rPr lang="de-DE" sz="2400" dirty="0"/>
              <a:t> </a:t>
            </a:r>
            <a:endParaRPr lang="en-US" sz="2400" dirty="0"/>
          </a:p>
          <a:p>
            <a:endParaRPr lang="en-US" sz="1000" dirty="0"/>
          </a:p>
          <a:p>
            <a:r>
              <a:rPr lang="de-DE" sz="2400" dirty="0"/>
              <a:t>Type </a:t>
            </a:r>
            <a:r>
              <a:rPr lang="de-DE" sz="2400" dirty="0" err="1"/>
              <a:t>creation</a:t>
            </a:r>
            <a:r>
              <a:rPr lang="de-DE" sz="2400" dirty="0"/>
              <a:t> </a:t>
            </a:r>
            <a:endParaRPr lang="en-US" sz="2400" dirty="0"/>
          </a:p>
          <a:p>
            <a:endParaRPr lang="en-US" sz="1000" dirty="0"/>
          </a:p>
          <a:p>
            <a:r>
              <a:rPr lang="de-DE" sz="2400" dirty="0" err="1"/>
              <a:t>Use</a:t>
            </a:r>
            <a:endParaRPr lang="de-DE" sz="2400" dirty="0"/>
          </a:p>
        </p:txBody>
      </p:sp>
      <p:sp>
        <p:nvSpPr>
          <p:cNvPr id="7" name="ZoneTexte 6"/>
          <p:cNvSpPr txBox="1"/>
          <p:nvPr/>
        </p:nvSpPr>
        <p:spPr>
          <a:xfrm>
            <a:off x="5364088" y="6530899"/>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35977365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3972" name="Object 40"/>
          <p:cNvGraphicFramePr>
            <a:graphicFrameLocks noGrp="1" noChangeAspect="1"/>
          </p:cNvGraphicFramePr>
          <p:nvPr>
            <p:ph idx="1"/>
          </p:nvPr>
        </p:nvGraphicFramePr>
        <p:xfrm>
          <a:off x="0" y="2070100"/>
          <a:ext cx="6143625" cy="6427788"/>
        </p:xfrm>
        <a:graphic>
          <a:graphicData uri="http://schemas.openxmlformats.org/presentationml/2006/ole">
            <mc:AlternateContent xmlns:mc="http://schemas.openxmlformats.org/markup-compatibility/2006">
              <mc:Choice xmlns:v="urn:schemas-microsoft-com:vml" Requires="v">
                <p:oleObj spid="_x0000_s1043" name="Image" r:id="rId3" imgW="9904762" imgH="10361905" progId="">
                  <p:embed/>
                </p:oleObj>
              </mc:Choice>
              <mc:Fallback>
                <p:oleObj name="Image" r:id="rId3" imgW="9904762" imgH="10361905" progId="">
                  <p:embed/>
                  <p:pic>
                    <p:nvPicPr>
                      <p:cNvPr id="0" name=""/>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070100"/>
                        <a:ext cx="6143625" cy="6427788"/>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14"/>
          <p:cNvSpPr>
            <a:spLocks noChangeArrowheads="1"/>
          </p:cNvSpPr>
          <p:nvPr/>
        </p:nvSpPr>
        <p:spPr bwMode="auto">
          <a:xfrm>
            <a:off x="4894263" y="2071688"/>
            <a:ext cx="4286250" cy="4786312"/>
          </a:xfrm>
          <a:prstGeom prst="rect">
            <a:avLst/>
          </a:prstGeom>
          <a:solidFill>
            <a:srgbClr val="EAEAEA"/>
          </a:solidFill>
          <a:ln w="9525">
            <a:solidFill>
              <a:schemeClr val="tx1"/>
            </a:solidFill>
            <a:miter lim="800000"/>
            <a:headEnd/>
            <a:tailEnd/>
          </a:ln>
        </p:spPr>
        <p:txBody>
          <a:bodyPr wrap="none" lIns="72000" rIns="54000"/>
          <a:lstStyle/>
          <a:p>
            <a:r>
              <a:rPr lang="de-DE" sz="1400"/>
              <a:t>objectWorkType: </a:t>
            </a:r>
            <a:r>
              <a:rPr lang="de-DE" sz="1400" b="1"/>
              <a:t>Kragenflasche</a:t>
            </a:r>
          </a:p>
          <a:p>
            <a:endParaRPr lang="de-DE" sz="1400"/>
          </a:p>
          <a:p>
            <a:r>
              <a:rPr lang="de-DE" sz="1400"/>
              <a:t>event</a:t>
            </a:r>
          </a:p>
          <a:p>
            <a:r>
              <a:rPr lang="de-DE" sz="1400" b="1"/>
              <a:t>   </a:t>
            </a:r>
            <a:r>
              <a:rPr lang="de-DE" sz="1400"/>
              <a:t>eventType </a:t>
            </a:r>
            <a:r>
              <a:rPr lang="de-DE" sz="1400" b="1"/>
              <a:t>Production</a:t>
            </a:r>
          </a:p>
          <a:p>
            <a:r>
              <a:rPr lang="de-DE" sz="1400" b="1"/>
              <a:t>   </a:t>
            </a:r>
          </a:p>
          <a:p>
            <a:r>
              <a:rPr lang="de-DE" sz="1400" b="1"/>
              <a:t>   </a:t>
            </a:r>
            <a:r>
              <a:rPr lang="de-DE" sz="1400"/>
              <a:t>culture </a:t>
            </a:r>
            <a:r>
              <a:rPr lang="de-DE" sz="1400" b="1"/>
              <a:t>Trichterbecherkultur</a:t>
            </a:r>
          </a:p>
          <a:p>
            <a:r>
              <a:rPr lang="de-DE" sz="1400" b="1"/>
              <a:t>   </a:t>
            </a:r>
          </a:p>
          <a:p>
            <a:r>
              <a:rPr lang="de-DE" sz="1400" b="1"/>
              <a:t>   </a:t>
            </a:r>
            <a:r>
              <a:rPr lang="de-DE" sz="1400"/>
              <a:t>eventDate</a:t>
            </a:r>
          </a:p>
          <a:p>
            <a:r>
              <a:rPr lang="de-DE" sz="1400"/>
              <a:t>      earliestDate </a:t>
            </a:r>
            <a:r>
              <a:rPr lang="de-DE" sz="1400" b="1"/>
              <a:t>-4000</a:t>
            </a:r>
            <a:endParaRPr lang="de-DE" sz="1400"/>
          </a:p>
          <a:p>
            <a:r>
              <a:rPr lang="de-DE" sz="1400"/>
              <a:t>      latestDate     </a:t>
            </a:r>
            <a:r>
              <a:rPr lang="de-DE" sz="1400" b="1"/>
              <a:t>-2800</a:t>
            </a:r>
          </a:p>
          <a:p>
            <a:r>
              <a:rPr lang="de-DE" sz="1400"/>
              <a:t>   </a:t>
            </a:r>
          </a:p>
          <a:p>
            <a:r>
              <a:rPr lang="de-DE" sz="1400"/>
              <a:t>   periodName </a:t>
            </a:r>
            <a:r>
              <a:rPr lang="de-DE" sz="1400" b="1"/>
              <a:t>Neolithikum</a:t>
            </a:r>
            <a:br>
              <a:rPr lang="de-DE" sz="1400" b="1"/>
            </a:br>
            <a:r>
              <a:rPr lang="de-DE" sz="1400" b="1"/>
              <a:t/>
            </a:r>
            <a:br>
              <a:rPr lang="de-DE" sz="1400" b="1"/>
            </a:br>
            <a:r>
              <a:rPr lang="de-DE" sz="1400" b="1"/>
              <a:t>   </a:t>
            </a:r>
            <a:r>
              <a:rPr lang="de-DE" sz="1400"/>
              <a:t>eventMaterialsTech</a:t>
            </a:r>
          </a:p>
          <a:p>
            <a:r>
              <a:rPr lang="de-DE" sz="1400"/>
              <a:t>      materialsTech</a:t>
            </a:r>
          </a:p>
          <a:p>
            <a:r>
              <a:rPr lang="de-DE" sz="1400"/>
              <a:t>         termMaterialsTech </a:t>
            </a:r>
            <a:r>
              <a:rPr lang="de-DE" sz="1400" b="1"/>
              <a:t>Ton</a:t>
            </a:r>
          </a:p>
          <a:p>
            <a:endParaRPr lang="de-DE" sz="1400"/>
          </a:p>
          <a:p>
            <a:endParaRPr lang="de-DE" sz="1400"/>
          </a:p>
          <a:p>
            <a:r>
              <a:rPr lang="de-DE" sz="1400"/>
              <a:t>   </a:t>
            </a:r>
          </a:p>
        </p:txBody>
      </p:sp>
      <p:sp>
        <p:nvSpPr>
          <p:cNvPr id="1036" name="Line 12"/>
          <p:cNvSpPr>
            <a:spLocks noChangeShapeType="1"/>
          </p:cNvSpPr>
          <p:nvPr/>
        </p:nvSpPr>
        <p:spPr bwMode="auto">
          <a:xfrm flipV="1">
            <a:off x="3851275" y="3429000"/>
            <a:ext cx="1296988" cy="2879725"/>
          </a:xfrm>
          <a:prstGeom prst="line">
            <a:avLst/>
          </a:prstGeom>
          <a:noFill/>
          <a:ln w="25400">
            <a:solidFill>
              <a:srgbClr val="002060"/>
            </a:solidFill>
            <a:round/>
            <a:headEnd/>
            <a:tailEnd type="arrow" w="med" len="med"/>
          </a:ln>
        </p:spPr>
        <p:txBody>
          <a:bodyPr/>
          <a:lstStyle/>
          <a:p>
            <a:endParaRPr lang="de-DE"/>
          </a:p>
        </p:txBody>
      </p:sp>
      <p:sp>
        <p:nvSpPr>
          <p:cNvPr id="17" name="Abgerundetes Rechteck 16"/>
          <p:cNvSpPr/>
          <p:nvPr/>
        </p:nvSpPr>
        <p:spPr>
          <a:xfrm>
            <a:off x="5035550" y="2728913"/>
            <a:ext cx="2214563" cy="242887"/>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043" name="Line 19"/>
          <p:cNvSpPr>
            <a:spLocks noChangeShapeType="1"/>
          </p:cNvSpPr>
          <p:nvPr/>
        </p:nvSpPr>
        <p:spPr bwMode="auto">
          <a:xfrm flipV="1">
            <a:off x="2484438" y="4652963"/>
            <a:ext cx="2551112" cy="1655762"/>
          </a:xfrm>
          <a:prstGeom prst="line">
            <a:avLst/>
          </a:prstGeom>
          <a:noFill/>
          <a:ln w="25400">
            <a:solidFill>
              <a:srgbClr val="002060"/>
            </a:solidFill>
            <a:round/>
            <a:headEnd/>
            <a:tailEnd type="arrow" w="med" len="med"/>
          </a:ln>
        </p:spPr>
        <p:txBody>
          <a:bodyPr/>
          <a:lstStyle/>
          <a:p>
            <a:endParaRPr lang="de-DE"/>
          </a:p>
        </p:txBody>
      </p:sp>
      <p:sp>
        <p:nvSpPr>
          <p:cNvPr id="1044" name="Line 20"/>
          <p:cNvSpPr>
            <a:spLocks noChangeShapeType="1"/>
          </p:cNvSpPr>
          <p:nvPr/>
        </p:nvSpPr>
        <p:spPr bwMode="auto">
          <a:xfrm flipV="1">
            <a:off x="3276600" y="5084763"/>
            <a:ext cx="1758950" cy="1512887"/>
          </a:xfrm>
          <a:prstGeom prst="line">
            <a:avLst/>
          </a:prstGeom>
          <a:noFill/>
          <a:ln w="25400">
            <a:solidFill>
              <a:srgbClr val="002060"/>
            </a:solidFill>
            <a:round/>
            <a:headEnd/>
            <a:tailEnd type="arrow" w="med" len="med"/>
          </a:ln>
        </p:spPr>
        <p:txBody>
          <a:bodyPr/>
          <a:lstStyle/>
          <a:p>
            <a:endParaRPr lang="de-DE"/>
          </a:p>
        </p:txBody>
      </p:sp>
      <p:sp>
        <p:nvSpPr>
          <p:cNvPr id="9" name="Titr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LIDO : exemple d’événement</a:t>
            </a:r>
            <a:endParaRPr lang="fr-FR" dirty="0"/>
          </a:p>
        </p:txBody>
      </p:sp>
      <p:sp>
        <p:nvSpPr>
          <p:cNvPr id="10" name="ZoneTexte 9"/>
          <p:cNvSpPr txBox="1"/>
          <p:nvPr/>
        </p:nvSpPr>
        <p:spPr>
          <a:xfrm>
            <a:off x="4991301" y="6530899"/>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2496350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Effect transition="in" filter="checkerboard(across)">
                                      <p:cBhvr>
                                        <p:cTn id="7" dur="500"/>
                                        <p:tgtEl>
                                          <p:spTgt spid="83972"/>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checkerboard(across)">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diamond(in)">
                                      <p:cBhvr>
                                        <p:cTn id="17" dur="500"/>
                                        <p:tgtEl>
                                          <p:spTgt spid="1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diamond(in)">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8" presetClass="entr" presetSubtype="16" fill="hold" grpId="0" nodeType="clickEffect">
                                  <p:stCondLst>
                                    <p:cond delay="0"/>
                                  </p:stCondLst>
                                  <p:childTnLst>
                                    <p:set>
                                      <p:cBhvr>
                                        <p:cTn id="26" dur="1" fill="hold">
                                          <p:stCondLst>
                                            <p:cond delay="0"/>
                                          </p:stCondLst>
                                        </p:cTn>
                                        <p:tgtEl>
                                          <p:spTgt spid="1043"/>
                                        </p:tgtEl>
                                        <p:attrNameLst>
                                          <p:attrName>style.visibility</p:attrName>
                                        </p:attrNameLst>
                                      </p:cBhvr>
                                      <p:to>
                                        <p:strVal val="visible"/>
                                      </p:to>
                                    </p:set>
                                    <p:animEffect transition="in" filter="diamond(in)">
                                      <p:cBhvr>
                                        <p:cTn id="27" dur="500"/>
                                        <p:tgtEl>
                                          <p:spTgt spid="1043"/>
                                        </p:tgtEl>
                                      </p:cBhvr>
                                    </p:animEffect>
                                  </p:childTnLst>
                                </p:cTn>
                              </p:par>
                            </p:childTnLst>
                          </p:cTn>
                        </p:par>
                      </p:childTnLst>
                    </p:cTn>
                  </p:par>
                  <p:par>
                    <p:cTn id="28" fill="hold">
                      <p:stCondLst>
                        <p:cond delay="indefinite"/>
                      </p:stCondLst>
                      <p:childTnLst>
                        <p:par>
                          <p:cTn id="29" fill="hold">
                            <p:stCondLst>
                              <p:cond delay="0"/>
                            </p:stCondLst>
                            <p:childTnLst>
                              <p:par>
                                <p:cTn id="30" presetID="8" presetClass="entr" presetSubtype="16" fill="hold" grpId="0" nodeType="clickEffect">
                                  <p:stCondLst>
                                    <p:cond delay="0"/>
                                  </p:stCondLst>
                                  <p:childTnLst>
                                    <p:set>
                                      <p:cBhvr>
                                        <p:cTn id="31" dur="1" fill="hold">
                                          <p:stCondLst>
                                            <p:cond delay="0"/>
                                          </p:stCondLst>
                                        </p:cTn>
                                        <p:tgtEl>
                                          <p:spTgt spid="1044"/>
                                        </p:tgtEl>
                                        <p:attrNameLst>
                                          <p:attrName>style.visibility</p:attrName>
                                        </p:attrNameLst>
                                      </p:cBhvr>
                                      <p:to>
                                        <p:strVal val="visible"/>
                                      </p:to>
                                    </p:set>
                                    <p:animEffect transition="in" filter="diamond(in)">
                                      <p:cBhvr>
                                        <p:cTn id="32" dur="500"/>
                                        <p:tgtEl>
                                          <p:spTgt spid="10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36" grpId="0" animBg="1"/>
      <p:bldP spid="17" grpId="0" animBg="1"/>
      <p:bldP spid="1043" grpId="0" animBg="1"/>
      <p:bldP spid="104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8" name="Object 41"/>
          <p:cNvGraphicFramePr>
            <a:graphicFrameLocks noGrp="1" noChangeAspect="1"/>
          </p:cNvGraphicFramePr>
          <p:nvPr>
            <p:ph idx="4294967295"/>
          </p:nvPr>
        </p:nvGraphicFramePr>
        <p:xfrm>
          <a:off x="0" y="2070100"/>
          <a:ext cx="6143625" cy="6427788"/>
        </p:xfrm>
        <a:graphic>
          <a:graphicData uri="http://schemas.openxmlformats.org/presentationml/2006/ole">
            <mc:AlternateContent xmlns:mc="http://schemas.openxmlformats.org/markup-compatibility/2006">
              <mc:Choice xmlns:v="urn:schemas-microsoft-com:vml" Requires="v">
                <p:oleObj spid="_x0000_s2067" name="Image" r:id="rId4" imgW="9904762" imgH="10361905" progId="">
                  <p:embed/>
                </p:oleObj>
              </mc:Choice>
              <mc:Fallback>
                <p:oleObj name="Image" r:id="rId4" imgW="9904762" imgH="10361905" progId="">
                  <p:embed/>
                  <p:pic>
                    <p:nvPicPr>
                      <p:cNvPr id="0" name=""/>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2070100"/>
                        <a:ext cx="6143625" cy="6427788"/>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 name="Rectangle 14"/>
          <p:cNvSpPr>
            <a:spLocks noChangeArrowheads="1"/>
          </p:cNvSpPr>
          <p:nvPr/>
        </p:nvSpPr>
        <p:spPr bwMode="auto">
          <a:xfrm>
            <a:off x="4894263" y="2071688"/>
            <a:ext cx="4286250" cy="4786312"/>
          </a:xfrm>
          <a:prstGeom prst="rect">
            <a:avLst/>
          </a:prstGeom>
          <a:solidFill>
            <a:srgbClr val="EAEAEA"/>
          </a:solidFill>
          <a:ln w="9525">
            <a:solidFill>
              <a:schemeClr val="tx1"/>
            </a:solidFill>
            <a:miter lim="800000"/>
            <a:headEnd/>
            <a:tailEnd/>
          </a:ln>
        </p:spPr>
        <p:txBody>
          <a:bodyPr wrap="none" lIns="72000" rIns="54000"/>
          <a:lstStyle/>
          <a:p>
            <a:r>
              <a:rPr lang="de-DE" sz="1400" dirty="0" err="1"/>
              <a:t>objectWorkType</a:t>
            </a:r>
            <a:r>
              <a:rPr lang="de-DE" sz="1400" dirty="0"/>
              <a:t>: </a:t>
            </a:r>
            <a:r>
              <a:rPr lang="de-DE" sz="1400" b="1" dirty="0"/>
              <a:t>Kragenflasche</a:t>
            </a:r>
          </a:p>
          <a:p>
            <a:endParaRPr lang="de-DE" sz="1400" dirty="0"/>
          </a:p>
          <a:p>
            <a:r>
              <a:rPr lang="de-DE" sz="1400" dirty="0" err="1"/>
              <a:t>event</a:t>
            </a:r>
            <a:endParaRPr lang="de-DE" sz="1400" dirty="0"/>
          </a:p>
          <a:p>
            <a:r>
              <a:rPr lang="de-DE" sz="1400" dirty="0"/>
              <a:t>   </a:t>
            </a:r>
            <a:r>
              <a:rPr lang="de-DE" sz="1400" dirty="0" err="1"/>
              <a:t>eventType</a:t>
            </a:r>
            <a:r>
              <a:rPr lang="de-DE" sz="1400" dirty="0"/>
              <a:t> </a:t>
            </a:r>
            <a:r>
              <a:rPr lang="de-DE" sz="1400" b="1" dirty="0"/>
              <a:t>Find</a:t>
            </a:r>
          </a:p>
          <a:p>
            <a:r>
              <a:rPr lang="de-DE" sz="1400" dirty="0"/>
              <a:t>   </a:t>
            </a:r>
            <a:r>
              <a:rPr lang="de-DE" sz="1400" dirty="0" err="1"/>
              <a:t>eventPlace</a:t>
            </a:r>
            <a:endParaRPr lang="de-DE" sz="1400" dirty="0"/>
          </a:p>
          <a:p>
            <a:r>
              <a:rPr lang="de-DE" sz="1400" dirty="0"/>
              <a:t>      </a:t>
            </a:r>
            <a:r>
              <a:rPr lang="de-DE" sz="1400" dirty="0" err="1"/>
              <a:t>place</a:t>
            </a:r>
            <a:endParaRPr lang="de-DE" sz="1400" dirty="0"/>
          </a:p>
          <a:p>
            <a:r>
              <a:rPr lang="de-DE" sz="1400" dirty="0"/>
              <a:t>         </a:t>
            </a:r>
            <a:r>
              <a:rPr lang="de-DE" sz="1400" dirty="0" err="1"/>
              <a:t>namePlace</a:t>
            </a:r>
            <a:r>
              <a:rPr lang="de-DE" sz="1400" dirty="0"/>
              <a:t> </a:t>
            </a:r>
            <a:r>
              <a:rPr lang="de-DE" sz="1400" b="1" dirty="0"/>
              <a:t>HH-</a:t>
            </a:r>
            <a:r>
              <a:rPr lang="de-DE" sz="1400" b="1" dirty="0" err="1"/>
              <a:t>Ohlsdorf</a:t>
            </a:r>
            <a:endParaRPr lang="de-DE" sz="1400" b="1" dirty="0"/>
          </a:p>
          <a:p>
            <a:r>
              <a:rPr lang="de-DE" sz="1400" dirty="0"/>
              <a:t>         </a:t>
            </a:r>
            <a:r>
              <a:rPr lang="de-DE" sz="1400" dirty="0" err="1"/>
              <a:t>partOfPlace</a:t>
            </a:r>
            <a:endParaRPr lang="de-DE" sz="1400" dirty="0"/>
          </a:p>
          <a:p>
            <a:r>
              <a:rPr lang="de-DE" sz="1400" dirty="0"/>
              <a:t>            </a:t>
            </a:r>
            <a:r>
              <a:rPr lang="de-DE" sz="1400" dirty="0" err="1"/>
              <a:t>namePlace</a:t>
            </a:r>
            <a:r>
              <a:rPr lang="de-DE" sz="1400" dirty="0"/>
              <a:t> </a:t>
            </a:r>
            <a:r>
              <a:rPr lang="de-DE" sz="1400" b="1" dirty="0"/>
              <a:t>Hamburg</a:t>
            </a:r>
            <a:br>
              <a:rPr lang="de-DE" sz="1400" b="1" dirty="0"/>
            </a:br>
            <a:r>
              <a:rPr lang="de-DE" sz="1400" b="1" dirty="0"/>
              <a:t/>
            </a:r>
            <a:br>
              <a:rPr lang="de-DE" sz="1400" b="1" dirty="0"/>
            </a:br>
            <a:endParaRPr lang="de-DE" dirty="0"/>
          </a:p>
          <a:p>
            <a:endParaRPr lang="de-DE" dirty="0"/>
          </a:p>
          <a:p>
            <a:endParaRPr lang="de-DE" sz="1400" b="1" dirty="0"/>
          </a:p>
          <a:p>
            <a:r>
              <a:rPr lang="de-DE" sz="1400" dirty="0"/>
              <a:t>            </a:t>
            </a:r>
          </a:p>
        </p:txBody>
      </p:sp>
      <p:sp>
        <p:nvSpPr>
          <p:cNvPr id="17" name="Abgerundetes Rechteck 16"/>
          <p:cNvSpPr/>
          <p:nvPr/>
        </p:nvSpPr>
        <p:spPr>
          <a:xfrm>
            <a:off x="5035550" y="2728913"/>
            <a:ext cx="2214563" cy="242887"/>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dirty="0"/>
          </a:p>
        </p:txBody>
      </p:sp>
      <p:sp>
        <p:nvSpPr>
          <p:cNvPr id="80907" name="Line 11"/>
          <p:cNvSpPr>
            <a:spLocks noChangeShapeType="1"/>
          </p:cNvSpPr>
          <p:nvPr/>
        </p:nvSpPr>
        <p:spPr bwMode="auto">
          <a:xfrm flipV="1">
            <a:off x="2051050" y="3573463"/>
            <a:ext cx="3240088" cy="3024187"/>
          </a:xfrm>
          <a:prstGeom prst="line">
            <a:avLst/>
          </a:prstGeom>
          <a:noFill/>
          <a:ln w="25400">
            <a:solidFill>
              <a:srgbClr val="002060"/>
            </a:solidFill>
            <a:round/>
            <a:headEnd/>
            <a:tailEnd type="arrow" w="med" len="med"/>
          </a:ln>
        </p:spPr>
        <p:txBody>
          <a:bodyPr/>
          <a:lstStyle/>
          <a:p>
            <a:endParaRPr lang="de-DE"/>
          </a:p>
        </p:txBody>
      </p:sp>
      <p:sp>
        <p:nvSpPr>
          <p:cNvPr id="8" name="Line 11"/>
          <p:cNvSpPr>
            <a:spLocks noChangeShapeType="1"/>
          </p:cNvSpPr>
          <p:nvPr/>
        </p:nvSpPr>
        <p:spPr bwMode="auto">
          <a:xfrm flipV="1">
            <a:off x="2051050" y="4000500"/>
            <a:ext cx="3392488" cy="2597150"/>
          </a:xfrm>
          <a:prstGeom prst="line">
            <a:avLst/>
          </a:prstGeom>
          <a:noFill/>
          <a:ln w="25400">
            <a:solidFill>
              <a:srgbClr val="002060"/>
            </a:solidFill>
            <a:round/>
            <a:headEnd/>
            <a:tailEnd type="arrow" w="med" len="med"/>
          </a:ln>
        </p:spPr>
        <p:txBody>
          <a:bodyPr/>
          <a:lstStyle/>
          <a:p>
            <a:endParaRPr lang="de-DE"/>
          </a:p>
        </p:txBody>
      </p:sp>
      <p:sp>
        <p:nvSpPr>
          <p:cNvPr id="9" name="Titr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LIDO : exemple d’événement</a:t>
            </a:r>
            <a:endParaRPr lang="fr-FR" dirty="0"/>
          </a:p>
        </p:txBody>
      </p:sp>
      <p:sp>
        <p:nvSpPr>
          <p:cNvPr id="10" name="ZoneTexte 9"/>
          <p:cNvSpPr txBox="1"/>
          <p:nvPr/>
        </p:nvSpPr>
        <p:spPr>
          <a:xfrm>
            <a:off x="4924029" y="6530899"/>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1694247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checkerboard(across)">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diamond(in)">
                                      <p:cBhvr>
                                        <p:cTn id="12" dur="500"/>
                                        <p:tgtEl>
                                          <p:spTgt spid="17"/>
                                        </p:tgtEl>
                                      </p:cBhvr>
                                    </p:animEffect>
                                  </p:childTnLst>
                                </p:cTn>
                              </p:par>
                            </p:childTnLst>
                          </p:cTn>
                        </p:par>
                      </p:childTnLst>
                    </p:cTn>
                  </p:par>
                  <p:par>
                    <p:cTn id="13" fill="hold">
                      <p:stCondLst>
                        <p:cond delay="indefinite"/>
                      </p:stCondLst>
                      <p:childTnLst>
                        <p:par>
                          <p:cTn id="14" fill="hold">
                            <p:stCondLst>
                              <p:cond delay="0"/>
                            </p:stCondLst>
                            <p:childTnLst>
                              <p:par>
                                <p:cTn id="15" presetID="8" presetClass="entr" presetSubtype="16" fill="hold" grpId="0" nodeType="clickEffect">
                                  <p:stCondLst>
                                    <p:cond delay="0"/>
                                  </p:stCondLst>
                                  <p:childTnLst>
                                    <p:set>
                                      <p:cBhvr>
                                        <p:cTn id="16" dur="1" fill="hold">
                                          <p:stCondLst>
                                            <p:cond delay="0"/>
                                          </p:stCondLst>
                                        </p:cTn>
                                        <p:tgtEl>
                                          <p:spTgt spid="80907"/>
                                        </p:tgtEl>
                                        <p:attrNameLst>
                                          <p:attrName>style.visibility</p:attrName>
                                        </p:attrNameLst>
                                      </p:cBhvr>
                                      <p:to>
                                        <p:strVal val="visible"/>
                                      </p:to>
                                    </p:set>
                                    <p:animEffect transition="in" filter="diamond(in)">
                                      <p:cBhvr>
                                        <p:cTn id="17" dur="500"/>
                                        <p:tgtEl>
                                          <p:spTgt spid="80907"/>
                                        </p:tgtEl>
                                      </p:cBhvr>
                                    </p:animEffect>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diamond(in)">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7" grpId="0" animBg="1"/>
      <p:bldP spid="80907" grpId="0" animBg="1"/>
      <p:bldP spid="8"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490" name="Grafik 13" descr="Yalta_summit_1945_with_Churchill,_Roosevelt,_Stalin.jpg"/>
          <p:cNvPicPr>
            <a:picLocks noChangeAspect="1"/>
          </p:cNvPicPr>
          <p:nvPr/>
        </p:nvPicPr>
        <p:blipFill>
          <a:blip r:embed="rId2"/>
          <a:srcRect/>
          <a:stretch>
            <a:fillRect/>
          </a:stretch>
        </p:blipFill>
        <p:spPr bwMode="auto">
          <a:xfrm>
            <a:off x="468313" y="2317750"/>
            <a:ext cx="5000625" cy="4038600"/>
          </a:xfrm>
          <a:prstGeom prst="rect">
            <a:avLst/>
          </a:prstGeom>
          <a:noFill/>
          <a:ln w="9525">
            <a:noFill/>
            <a:miter lim="800000"/>
            <a:headEnd/>
            <a:tailEnd/>
          </a:ln>
        </p:spPr>
      </p:pic>
      <p:sp>
        <p:nvSpPr>
          <p:cNvPr id="63492" name="Foliennummernplatzhalter 7"/>
          <p:cNvSpPr>
            <a:spLocks noGrp="1"/>
          </p:cNvSpPr>
          <p:nvPr>
            <p:ph type="sldNum" sz="quarter" idx="4294967295"/>
          </p:nvPr>
        </p:nvSpPr>
        <p:spPr bwMode="auto">
          <a:xfrm>
            <a:off x="7010400" y="6356350"/>
            <a:ext cx="2133600" cy="365125"/>
          </a:xfrm>
          <a:noFill/>
          <a:ln>
            <a:miter lim="800000"/>
            <a:headEnd/>
            <a:tailEnd/>
          </a:ln>
        </p:spPr>
        <p:txBody>
          <a:bodyPr/>
          <a:lstStyle/>
          <a:p>
            <a:fld id="{B95A7A48-E899-4EC9-B55F-C8BF935FD556}" type="slidenum">
              <a:rPr lang="de-DE" smtClean="0">
                <a:latin typeface="Calibri" pitchFamily="34" charset="0"/>
                <a:ea typeface="ヒラギノ角ゴ Pro W3"/>
                <a:cs typeface="ヒラギノ角ゴ Pro W3"/>
              </a:rPr>
              <a:pPr/>
              <a:t>33</a:t>
            </a:fld>
            <a:endParaRPr lang="de-DE" smtClean="0">
              <a:latin typeface="Calibri" pitchFamily="34" charset="0"/>
              <a:ea typeface="ヒラギノ角ゴ Pro W3"/>
              <a:cs typeface="ヒラギノ角ゴ Pro W3"/>
            </a:endParaRPr>
          </a:p>
        </p:txBody>
      </p:sp>
      <p:sp>
        <p:nvSpPr>
          <p:cNvPr id="63493" name="Rectangle 14"/>
          <p:cNvSpPr>
            <a:spLocks noChangeArrowheads="1"/>
          </p:cNvSpPr>
          <p:nvPr/>
        </p:nvSpPr>
        <p:spPr bwMode="auto">
          <a:xfrm>
            <a:off x="4843463" y="2317750"/>
            <a:ext cx="4286250" cy="4540250"/>
          </a:xfrm>
          <a:prstGeom prst="rect">
            <a:avLst/>
          </a:prstGeom>
          <a:solidFill>
            <a:srgbClr val="EAEAEA"/>
          </a:solidFill>
          <a:ln w="9525">
            <a:solidFill>
              <a:schemeClr val="tx1"/>
            </a:solidFill>
            <a:miter lim="800000"/>
            <a:headEnd/>
            <a:tailEnd/>
          </a:ln>
        </p:spPr>
        <p:txBody>
          <a:bodyPr wrap="none" lIns="72000" rIns="54000"/>
          <a:lstStyle/>
          <a:p>
            <a:r>
              <a:rPr lang="de-DE" sz="1400"/>
              <a:t>objectWorkType: </a:t>
            </a:r>
            <a:r>
              <a:rPr lang="de-DE" sz="1400" b="1"/>
              <a:t>Photography</a:t>
            </a:r>
          </a:p>
          <a:p>
            <a:endParaRPr lang="de-DE" sz="1400"/>
          </a:p>
          <a:p>
            <a:r>
              <a:rPr lang="de-DE" sz="1400"/>
              <a:t>title</a:t>
            </a:r>
            <a:r>
              <a:rPr lang="de-DE" sz="1400" b="1"/>
              <a:t> </a:t>
            </a:r>
            <a:r>
              <a:rPr lang="en-US" sz="1400" b="1"/>
              <a:t>Yalta summit in 1945 with Winston Churchill, </a:t>
            </a:r>
            <a:br>
              <a:rPr lang="en-US" sz="1400" b="1"/>
            </a:br>
            <a:r>
              <a:rPr lang="en-US" sz="1400" b="1"/>
              <a:t>	Franklin Roosevelt and Joseph Stalin</a:t>
            </a:r>
            <a:endParaRPr lang="de-DE" sz="1400" b="1"/>
          </a:p>
          <a:p>
            <a:endParaRPr lang="de-DE" sz="1400"/>
          </a:p>
          <a:p>
            <a:r>
              <a:rPr lang="de-DE" sz="1400"/>
              <a:t>subject</a:t>
            </a:r>
          </a:p>
          <a:p>
            <a:r>
              <a:rPr lang="de-DE" sz="1400"/>
              <a:t>   subjectEvent</a:t>
            </a:r>
          </a:p>
          <a:p>
            <a:r>
              <a:rPr lang="de-DE" sz="1400"/>
              <a:t>      event</a:t>
            </a:r>
          </a:p>
          <a:p>
            <a:r>
              <a:rPr lang="de-DE" sz="1400"/>
              <a:t>         eventType </a:t>
            </a:r>
            <a:r>
              <a:rPr lang="de-DE" sz="1400" b="1"/>
              <a:t>Activity</a:t>
            </a:r>
          </a:p>
          <a:p>
            <a:r>
              <a:rPr lang="de-DE" sz="1400" b="1"/>
              <a:t>         </a:t>
            </a:r>
            <a:r>
              <a:rPr lang="de-DE" sz="1400"/>
              <a:t>eventName  </a:t>
            </a:r>
            <a:r>
              <a:rPr lang="de-DE" sz="1400" b="1"/>
              <a:t>Yalta conference</a:t>
            </a:r>
          </a:p>
          <a:p>
            <a:r>
              <a:rPr lang="de-DE" sz="1400"/>
              <a:t>         eventActor</a:t>
            </a:r>
          </a:p>
          <a:p>
            <a:r>
              <a:rPr lang="de-DE" sz="1400"/>
              <a:t>            nameActor  </a:t>
            </a:r>
            <a:r>
              <a:rPr lang="de-DE" sz="1400" b="1"/>
              <a:t>Churchill, Winston</a:t>
            </a:r>
            <a:endParaRPr lang="de-DE" sz="1400"/>
          </a:p>
          <a:p>
            <a:r>
              <a:rPr lang="de-DE" sz="1400"/>
              <a:t> 	eventActor</a:t>
            </a:r>
          </a:p>
          <a:p>
            <a:r>
              <a:rPr lang="de-DE" sz="1400"/>
              <a:t>            nameActor  </a:t>
            </a:r>
            <a:r>
              <a:rPr lang="de-DE" sz="1400" b="1"/>
              <a:t>Roosevelt, Franklin D.</a:t>
            </a:r>
          </a:p>
          <a:p>
            <a:r>
              <a:rPr lang="de-DE" sz="1400"/>
              <a:t> 	eventActor</a:t>
            </a:r>
          </a:p>
          <a:p>
            <a:r>
              <a:rPr lang="de-DE" sz="1400"/>
              <a:t>            nameActor  </a:t>
            </a:r>
            <a:r>
              <a:rPr lang="de-DE" sz="1400" b="1"/>
              <a:t>Stalin, Joseph</a:t>
            </a:r>
          </a:p>
          <a:p>
            <a:r>
              <a:rPr lang="de-DE" sz="1400"/>
              <a:t>         eventDate</a:t>
            </a:r>
          </a:p>
          <a:p>
            <a:r>
              <a:rPr lang="de-DE" sz="1400"/>
              <a:t>            earliestDate </a:t>
            </a:r>
            <a:r>
              <a:rPr lang="de-DE" sz="1400" b="1"/>
              <a:t>1945</a:t>
            </a:r>
          </a:p>
          <a:p>
            <a:r>
              <a:rPr lang="de-DE" sz="1400"/>
              <a:t>            latestDate    </a:t>
            </a:r>
            <a:r>
              <a:rPr lang="de-DE" sz="1400" b="1"/>
              <a:t>1945</a:t>
            </a:r>
          </a:p>
          <a:p>
            <a:r>
              <a:rPr lang="de-DE" sz="1400"/>
              <a:t>         eventPlace</a:t>
            </a:r>
          </a:p>
          <a:p>
            <a:r>
              <a:rPr lang="de-DE" sz="1400"/>
              <a:t>            namePlace  </a:t>
            </a:r>
            <a:r>
              <a:rPr lang="de-DE" sz="1400" b="1"/>
              <a:t>Yalta</a:t>
            </a:r>
          </a:p>
          <a:p>
            <a:endParaRPr lang="de-DE" sz="1400"/>
          </a:p>
        </p:txBody>
      </p:sp>
      <p:sp>
        <p:nvSpPr>
          <p:cNvPr id="9" name="Abgerundetes Rechteck 8"/>
          <p:cNvSpPr/>
          <p:nvPr/>
        </p:nvSpPr>
        <p:spPr bwMode="auto">
          <a:xfrm>
            <a:off x="5003800" y="3616325"/>
            <a:ext cx="1152525" cy="304800"/>
          </a:xfrm>
          <a:prstGeom prst="round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Titre 1"/>
          <p:cNvSpPr txBox="1">
            <a:spLocks/>
          </p:cNvSpPr>
          <p:nvPr/>
        </p:nvSpPr>
        <p:spPr>
          <a:xfrm>
            <a:off x="107504" y="274638"/>
            <a:ext cx="8686800" cy="922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LIDO : exemple d’événement sujet</a:t>
            </a:r>
            <a:endParaRPr lang="fr-FR" dirty="0"/>
          </a:p>
        </p:txBody>
      </p:sp>
      <p:sp>
        <p:nvSpPr>
          <p:cNvPr id="7" name="ZoneTexte 6"/>
          <p:cNvSpPr txBox="1"/>
          <p:nvPr/>
        </p:nvSpPr>
        <p:spPr>
          <a:xfrm>
            <a:off x="-52186" y="6530900"/>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343552707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4" name="Grafik 2" descr="EB-1942,898_main_noBrowser.jpg"/>
          <p:cNvPicPr>
            <a:picLocks noChangeAspect="1"/>
          </p:cNvPicPr>
          <p:nvPr/>
        </p:nvPicPr>
        <p:blipFill>
          <a:blip r:embed="rId3"/>
          <a:srcRect/>
          <a:stretch>
            <a:fillRect/>
          </a:stretch>
        </p:blipFill>
        <p:spPr bwMode="auto">
          <a:xfrm>
            <a:off x="87313" y="1763713"/>
            <a:ext cx="4340225" cy="5049837"/>
          </a:xfrm>
          <a:prstGeom prst="rect">
            <a:avLst/>
          </a:prstGeom>
          <a:noFill/>
          <a:ln w="9525">
            <a:solidFill>
              <a:srgbClr val="002060"/>
            </a:solidFill>
            <a:miter lim="800000"/>
            <a:headEnd/>
            <a:tailEnd/>
          </a:ln>
        </p:spPr>
      </p:pic>
      <p:sp>
        <p:nvSpPr>
          <p:cNvPr id="5" name="Rectangle 14"/>
          <p:cNvSpPr>
            <a:spLocks noChangeArrowheads="1"/>
          </p:cNvSpPr>
          <p:nvPr/>
        </p:nvSpPr>
        <p:spPr bwMode="auto">
          <a:xfrm>
            <a:off x="4614863" y="1763713"/>
            <a:ext cx="4529137" cy="5049837"/>
          </a:xfrm>
          <a:prstGeom prst="rect">
            <a:avLst/>
          </a:prstGeom>
          <a:solidFill>
            <a:schemeClr val="bg2">
              <a:lumMod val="90000"/>
            </a:schemeClr>
          </a:solidFill>
          <a:ln>
            <a:solidFill>
              <a:srgbClr val="002060"/>
            </a:solidFill>
          </a:ln>
        </p:spPr>
        <p:txBody>
          <a:bodyPr wrap="none" lIns="72000" rIns="54000"/>
          <a:lstStyle/>
          <a:p>
            <a:pPr>
              <a:defRPr/>
            </a:pPr>
            <a:r>
              <a:rPr lang="de-DE" sz="1400" dirty="0" err="1">
                <a:latin typeface="Arial" charset="0"/>
                <a:ea typeface="ヒラギノ角ゴ Pro W3" pitchFamily="19" charset="-128"/>
                <a:cs typeface="+mn-cs"/>
              </a:rPr>
              <a:t>subjectSet</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subject</a:t>
            </a: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subjectEvent</a:t>
            </a: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event</a:t>
            </a: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eventType  Ereignis</a:t>
            </a:r>
            <a:endParaRPr lang="de-DE" sz="1400" b="1" dirty="0">
              <a:solidFill>
                <a:srgbClr val="FF0000"/>
              </a:solidFill>
              <a:latin typeface="Arial" charset="0"/>
              <a:ea typeface="ヒラギノ角ゴ Pro W3" pitchFamily="19" charset="-128"/>
              <a:cs typeface="+mn-cs"/>
            </a:endParaRPr>
          </a:p>
          <a:p>
            <a:pPr>
              <a:defRPr/>
            </a:pPr>
            <a:r>
              <a:rPr lang="de-DE" sz="1400" b="1"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eventName</a:t>
            </a: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Der </a:t>
            </a:r>
            <a:r>
              <a:rPr lang="de-DE" sz="1400" b="1" dirty="0" err="1">
                <a:latin typeface="Arial" charset="0"/>
                <a:ea typeface="ヒラギノ角ゴ Pro W3" pitchFamily="19" charset="-128"/>
                <a:cs typeface="+mn-cs"/>
              </a:rPr>
              <a:t>grosse</a:t>
            </a:r>
            <a:r>
              <a:rPr lang="de-DE" sz="1400" b="1" dirty="0">
                <a:latin typeface="Arial" charset="0"/>
                <a:ea typeface="ヒラギノ角ゴ Pro W3" pitchFamily="19" charset="-128"/>
                <a:cs typeface="+mn-cs"/>
              </a:rPr>
              <a:t> Hamburger Brand</a:t>
            </a: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eventDate</a:t>
            </a: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earliestDate</a:t>
            </a: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1842-05-05</a:t>
            </a: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latestDate</a:t>
            </a:r>
            <a:r>
              <a:rPr lang="de-DE" sz="1400" dirty="0">
                <a:latin typeface="Arial" charset="0"/>
                <a:ea typeface="ヒラギノ角ゴ Pro W3" pitchFamily="19" charset="-128"/>
                <a:cs typeface="+mn-cs"/>
              </a:rPr>
              <a:t>    1</a:t>
            </a:r>
            <a:r>
              <a:rPr lang="de-DE" sz="1400" b="1" dirty="0">
                <a:latin typeface="Arial" charset="0"/>
                <a:ea typeface="ヒラギノ角ゴ Pro W3" pitchFamily="19" charset="-128"/>
                <a:cs typeface="+mn-cs"/>
              </a:rPr>
              <a:t>842-05-08</a:t>
            </a: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eventPlace</a:t>
            </a: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namePlace</a:t>
            </a: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Hamburg</a:t>
            </a:r>
            <a:br>
              <a:rPr lang="de-DE" sz="1400" b="1" dirty="0">
                <a:latin typeface="Arial" charset="0"/>
                <a:ea typeface="ヒラギノ角ゴ Pro W3" pitchFamily="19" charset="-128"/>
                <a:cs typeface="+mn-cs"/>
              </a:rPr>
            </a:br>
            <a:r>
              <a:rPr lang="de-DE" sz="1400" b="1"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eventDescriptionSet</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type: </a:t>
            </a:r>
            <a:r>
              <a:rPr lang="de-DE" sz="1400" b="1" dirty="0">
                <a:latin typeface="Arial" charset="0"/>
                <a:ea typeface="ヒラギノ角ゴ Pro W3" pitchFamily="19" charset="-128"/>
                <a:cs typeface="+mn-cs"/>
              </a:rPr>
              <a:t>Beschreibung</a:t>
            </a:r>
            <a:br>
              <a:rPr lang="de-DE" sz="1400" b="1"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descriptiveNoteID</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http://de.wikipedia.org/wiki/Hamburger_Brand</a:t>
            </a:r>
          </a:p>
          <a:p>
            <a:pPr>
              <a:defRPr/>
            </a:pPr>
            <a:r>
              <a:rPr lang="de-DE" sz="1400" dirty="0">
                <a:latin typeface="Arial" charset="0"/>
                <a:ea typeface="ヒラギノ角ゴ Pro W3" pitchFamily="19" charset="-128"/>
                <a:cs typeface="+mn-cs"/>
              </a:rPr>
              <a:t>              type: URI</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source</a:t>
            </a: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wikipedia</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descriptiveNoteValue</a:t>
            </a:r>
            <a:r>
              <a:rPr lang="de-DE" sz="1400" dirty="0">
                <a:latin typeface="Arial" charset="0"/>
                <a:ea typeface="ヒラギノ角ゴ Pro W3" pitchFamily="19" charset="-128"/>
                <a:cs typeface="+mn-cs"/>
              </a:rPr>
              <a:t>: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 Der Hamburger Brand war ein großer </a:t>
            </a:r>
            <a:br>
              <a:rPr lang="de-DE" sz="1400" b="1" dirty="0">
                <a:latin typeface="Arial" charset="0"/>
                <a:ea typeface="ヒラギノ角ゴ Pro W3" pitchFamily="19" charset="-128"/>
                <a:cs typeface="+mn-cs"/>
              </a:rPr>
            </a:br>
            <a:r>
              <a:rPr lang="de-DE" sz="1400" b="1" dirty="0">
                <a:latin typeface="Arial" charset="0"/>
                <a:ea typeface="ヒラギノ角ゴ Pro W3" pitchFamily="19" charset="-128"/>
                <a:cs typeface="+mn-cs"/>
              </a:rPr>
              <a:t>           Stadtbrand in Hamburg, der zwischen </a:t>
            </a:r>
          </a:p>
          <a:p>
            <a:pPr>
              <a:defRPr/>
            </a:pPr>
            <a:r>
              <a:rPr lang="de-DE" sz="1400" b="1" dirty="0">
                <a:latin typeface="Arial" charset="0"/>
                <a:ea typeface="ヒラギノ角ゴ Pro W3" pitchFamily="19" charset="-128"/>
                <a:cs typeface="+mn-cs"/>
              </a:rPr>
              <a:t>           dem 5. Mai und dem 8. Mai 1842….   </a:t>
            </a:r>
            <a:br>
              <a:rPr lang="de-DE" sz="1400" b="1"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dirty="0" err="1">
                <a:latin typeface="Arial" charset="0"/>
                <a:ea typeface="ヒラギノ角ゴ Pro W3" pitchFamily="19" charset="-128"/>
                <a:cs typeface="+mn-cs"/>
              </a:rPr>
              <a:t>sourceDescriptiveNote</a:t>
            </a:r>
            <a:r>
              <a:rPr lang="de-DE" sz="1400" dirty="0">
                <a:latin typeface="Arial" charset="0"/>
                <a:ea typeface="ヒラギノ角ゴ Pro W3" pitchFamily="19" charset="-128"/>
                <a:cs typeface="+mn-cs"/>
              </a:rPr>
              <a:t>  </a:t>
            </a:r>
            <a:r>
              <a:rPr lang="de-DE" sz="1400" b="1" dirty="0" err="1">
                <a:latin typeface="Arial" charset="0"/>
                <a:ea typeface="ヒラギノ角ゴ Pro W3" pitchFamily="19" charset="-128"/>
                <a:cs typeface="+mn-cs"/>
              </a:rPr>
              <a:t>wikipedia</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
            </a:r>
            <a:br>
              <a:rPr lang="de-DE" sz="1400" b="1" dirty="0">
                <a:latin typeface="Arial" charset="0"/>
                <a:ea typeface="ヒラギノ角ゴ Pro W3" pitchFamily="19" charset="-128"/>
                <a:cs typeface="+mn-cs"/>
              </a:rPr>
            </a:br>
            <a:endParaRPr lang="de-DE" sz="1400" b="1"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t>
            </a:r>
            <a:r>
              <a:rPr lang="de-DE" sz="1400" b="1" dirty="0">
                <a:latin typeface="Arial" charset="0"/>
                <a:ea typeface="ヒラギノ角ゴ Pro W3" pitchFamily="19" charset="-128"/>
                <a:cs typeface="+mn-cs"/>
              </a:rPr>
              <a:t/>
            </a:r>
            <a:br>
              <a:rPr lang="de-DE" sz="1400" b="1" dirty="0">
                <a:latin typeface="Arial" charset="0"/>
                <a:ea typeface="ヒラギノ角ゴ Pro W3" pitchFamily="19" charset="-128"/>
                <a:cs typeface="+mn-cs"/>
              </a:rPr>
            </a:br>
            <a:r>
              <a:rPr lang="de-DE" sz="1400" b="1" dirty="0">
                <a:latin typeface="Arial" charset="0"/>
                <a:ea typeface="ヒラギノ角ゴ Pro W3" pitchFamily="19" charset="-128"/>
                <a:cs typeface="+mn-cs"/>
              </a:rPr>
              <a:t>    </a:t>
            </a: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endParaRPr lang="de-DE" sz="1400" dirty="0">
              <a:latin typeface="Arial" charset="0"/>
              <a:ea typeface="ヒラギノ角ゴ Pro W3" pitchFamily="19" charset="-128"/>
              <a:cs typeface="+mn-cs"/>
            </a:endParaRPr>
          </a:p>
          <a:p>
            <a:pPr>
              <a:defRPr/>
            </a:pPr>
            <a:r>
              <a:rPr lang="de-DE" sz="1400" b="1" dirty="0">
                <a:latin typeface="Arial" charset="0"/>
                <a:ea typeface="ヒラギノ角ゴ Pro W3" pitchFamily="19" charset="-128"/>
                <a:cs typeface="+mn-cs"/>
              </a:rPr>
              <a:t>		</a:t>
            </a:r>
            <a:br>
              <a:rPr lang="de-DE" sz="1400" b="1" dirty="0">
                <a:latin typeface="Arial" charset="0"/>
                <a:ea typeface="ヒラギノ角ゴ Pro W3" pitchFamily="19" charset="-128"/>
                <a:cs typeface="+mn-cs"/>
              </a:rPr>
            </a:br>
            <a:endParaRPr lang="de-DE" sz="1400" b="1" dirty="0">
              <a:latin typeface="Arial" charset="0"/>
              <a:ea typeface="ヒラギノ角ゴ Pro W3" pitchFamily="19" charset="-128"/>
              <a:cs typeface="+mn-cs"/>
            </a:endParaRPr>
          </a:p>
          <a:p>
            <a:pPr>
              <a:defRPr/>
            </a:pP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endParaRPr lang="de-DE" sz="1400" dirty="0">
              <a:latin typeface="Arial" charset="0"/>
              <a:ea typeface="ヒラギノ角ゴ Pro W3" pitchFamily="19" charset="-128"/>
              <a:cs typeface="+mn-cs"/>
            </a:endParaRPr>
          </a:p>
          <a:p>
            <a:pPr>
              <a:defRPr/>
            </a:pPr>
            <a:r>
              <a:rPr lang="de-DE" sz="1400" dirty="0">
                <a:latin typeface="Arial" charset="0"/>
                <a:ea typeface="ヒラギノ角ゴ Pro W3" pitchFamily="19" charset="-128"/>
                <a:cs typeface="+mn-cs"/>
              </a:rPr>
              <a:t/>
            </a:r>
            <a:br>
              <a:rPr lang="de-DE" sz="1400" dirty="0">
                <a:latin typeface="Arial" charset="0"/>
                <a:ea typeface="ヒラギノ角ゴ Pro W3" pitchFamily="19" charset="-128"/>
                <a:cs typeface="+mn-cs"/>
              </a:rPr>
            </a:br>
            <a:r>
              <a:rPr lang="de-DE" b="1" dirty="0">
                <a:latin typeface="Arial" charset="0"/>
                <a:ea typeface="ヒラギノ角ゴ Pro W3" pitchFamily="19" charset="-128"/>
                <a:cs typeface="+mn-cs"/>
              </a:rPr>
              <a:t/>
            </a:r>
            <a:br>
              <a:rPr lang="de-DE" b="1" dirty="0">
                <a:latin typeface="Arial" charset="0"/>
                <a:ea typeface="ヒラギノ角ゴ Pro W3" pitchFamily="19" charset="-128"/>
                <a:cs typeface="+mn-cs"/>
              </a:rPr>
            </a:br>
            <a:endParaRPr lang="de-DE" b="1" dirty="0">
              <a:latin typeface="Arial" charset="0"/>
              <a:ea typeface="ヒラギノ角ゴ Pro W3" pitchFamily="19" charset="-128"/>
              <a:cs typeface="+mn-cs"/>
            </a:endParaRPr>
          </a:p>
          <a:p>
            <a:pPr>
              <a:defRPr/>
            </a:pPr>
            <a:r>
              <a:rPr lang="de-DE" sz="1400" b="1" dirty="0">
                <a:latin typeface="Arial" charset="0"/>
                <a:ea typeface="ヒラギノ角ゴ Pro W3" pitchFamily="19" charset="-128"/>
                <a:cs typeface="+mn-cs"/>
              </a:rPr>
              <a:t>        </a:t>
            </a:r>
          </a:p>
        </p:txBody>
      </p:sp>
      <p:sp>
        <p:nvSpPr>
          <p:cNvPr id="8" name="Rechteck 7"/>
          <p:cNvSpPr/>
          <p:nvPr/>
        </p:nvSpPr>
        <p:spPr>
          <a:xfrm>
            <a:off x="1109663" y="5324475"/>
            <a:ext cx="1104900" cy="333375"/>
          </a:xfrm>
          <a:prstGeom prst="rect">
            <a:avLst/>
          </a:prstGeom>
          <a:noFill/>
          <a:ln w="2540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grpSp>
        <p:nvGrpSpPr>
          <p:cNvPr id="2" name="Gruppieren 13"/>
          <p:cNvGrpSpPr>
            <a:grpSpLocks/>
          </p:cNvGrpSpPr>
          <p:nvPr/>
        </p:nvGrpSpPr>
        <p:grpSpPr bwMode="auto">
          <a:xfrm>
            <a:off x="1662113" y="2287588"/>
            <a:ext cx="3486150" cy="3036887"/>
            <a:chOff x="1662113" y="2287588"/>
            <a:chExt cx="3485952" cy="3036887"/>
          </a:xfrm>
        </p:grpSpPr>
        <p:pic>
          <p:nvPicPr>
            <p:cNvPr id="64519" name="Picture 1"/>
            <p:cNvPicPr>
              <a:picLocks noChangeAspect="1" noChangeArrowheads="1"/>
            </p:cNvPicPr>
            <p:nvPr/>
          </p:nvPicPr>
          <p:blipFill>
            <a:blip r:embed="rId4"/>
            <a:srcRect/>
            <a:stretch>
              <a:fillRect/>
            </a:stretch>
          </p:blipFill>
          <p:spPr bwMode="auto">
            <a:xfrm>
              <a:off x="2487613" y="2287588"/>
              <a:ext cx="2127250" cy="2179637"/>
            </a:xfrm>
            <a:prstGeom prst="rect">
              <a:avLst/>
            </a:prstGeom>
            <a:noFill/>
            <a:ln w="9525">
              <a:noFill/>
              <a:miter lim="800000"/>
              <a:headEnd/>
              <a:tailEnd/>
            </a:ln>
          </p:spPr>
        </p:pic>
        <p:cxnSp>
          <p:nvCxnSpPr>
            <p:cNvPr id="7" name="Gerade Verbindung mit Pfeil 6"/>
            <p:cNvCxnSpPr>
              <a:stCxn id="8" idx="0"/>
            </p:cNvCxnSpPr>
            <p:nvPr/>
          </p:nvCxnSpPr>
          <p:spPr>
            <a:xfrm rot="5400000" flipH="1" flipV="1">
              <a:off x="1646215" y="4483123"/>
              <a:ext cx="857250" cy="825453"/>
            </a:xfrm>
            <a:prstGeom prst="straightConnector1">
              <a:avLst/>
            </a:prstGeom>
            <a:ln>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cxnSp>
          <p:nvCxnSpPr>
            <p:cNvPr id="12" name="Gerade Verbindung mit Pfeil 11"/>
            <p:cNvCxnSpPr/>
            <p:nvPr/>
          </p:nvCxnSpPr>
          <p:spPr>
            <a:xfrm rot="10800000">
              <a:off x="4614695" y="4467225"/>
              <a:ext cx="533370" cy="257175"/>
            </a:xfrm>
            <a:prstGeom prst="straightConnector1">
              <a:avLst/>
            </a:prstGeom>
            <a:ln>
              <a:solidFill>
                <a:srgbClr val="FF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grpSp>
      <p:sp>
        <p:nvSpPr>
          <p:cNvPr id="10" name="Titre 1"/>
          <p:cNvSpPr txBox="1">
            <a:spLocks/>
          </p:cNvSpPr>
          <p:nvPr/>
        </p:nvSpPr>
        <p:spPr>
          <a:xfrm>
            <a:off x="107504" y="274638"/>
            <a:ext cx="8686800" cy="922114"/>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LIDO : exemple d’événements sujets</a:t>
            </a:r>
            <a:endParaRPr lang="fr-FR" dirty="0"/>
          </a:p>
        </p:txBody>
      </p:sp>
    </p:spTree>
    <p:extLst>
      <p:ext uri="{BB962C8B-B14F-4D97-AF65-F5344CB8AC3E}">
        <p14:creationId xmlns:p14="http://schemas.microsoft.com/office/powerpoint/2010/main" val="2735621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heckerboard(across)">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heckerboard(across)">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3" name="Grafik 11" descr="primavera-bildindex.jpg"/>
          <p:cNvPicPr>
            <a:picLocks noChangeAspect="1"/>
          </p:cNvPicPr>
          <p:nvPr/>
        </p:nvPicPr>
        <p:blipFill>
          <a:blip r:embed="rId3"/>
          <a:srcRect/>
          <a:stretch>
            <a:fillRect/>
          </a:stretch>
        </p:blipFill>
        <p:spPr bwMode="auto">
          <a:xfrm>
            <a:off x="-28576" y="2028523"/>
            <a:ext cx="6011863" cy="4808537"/>
          </a:xfrm>
          <a:prstGeom prst="rect">
            <a:avLst/>
          </a:prstGeom>
          <a:noFill/>
          <a:ln w="9525">
            <a:noFill/>
            <a:miter lim="800000"/>
            <a:headEnd/>
            <a:tailEnd/>
          </a:ln>
        </p:spPr>
      </p:pic>
      <p:pic>
        <p:nvPicPr>
          <p:cNvPr id="15" name="Grafik 14" descr="resourceSet.jpg"/>
          <p:cNvPicPr>
            <a:picLocks noChangeAspect="1"/>
          </p:cNvPicPr>
          <p:nvPr/>
        </p:nvPicPr>
        <p:blipFill>
          <a:blip r:embed="rId4"/>
          <a:srcRect/>
          <a:stretch>
            <a:fillRect/>
          </a:stretch>
        </p:blipFill>
        <p:spPr bwMode="auto">
          <a:xfrm>
            <a:off x="4497388" y="1700213"/>
            <a:ext cx="4646612" cy="5157787"/>
          </a:xfrm>
          <a:prstGeom prst="rect">
            <a:avLst/>
          </a:prstGeom>
          <a:noFill/>
          <a:ln w="9525">
            <a:noFill/>
            <a:miter lim="800000"/>
            <a:headEnd/>
            <a:tailEnd/>
          </a:ln>
        </p:spPr>
      </p:pic>
      <p:grpSp>
        <p:nvGrpSpPr>
          <p:cNvPr id="2" name="Gruppieren 10"/>
          <p:cNvGrpSpPr>
            <a:grpSpLocks/>
          </p:cNvGrpSpPr>
          <p:nvPr/>
        </p:nvGrpSpPr>
        <p:grpSpPr bwMode="auto">
          <a:xfrm>
            <a:off x="4513263" y="5502275"/>
            <a:ext cx="3443287" cy="1268413"/>
            <a:chOff x="4283968" y="2851416"/>
            <a:chExt cx="3442664" cy="1268958"/>
          </a:xfrm>
        </p:grpSpPr>
        <p:sp>
          <p:nvSpPr>
            <p:cNvPr id="7" name="Rechteck 6"/>
            <p:cNvSpPr/>
            <p:nvPr/>
          </p:nvSpPr>
          <p:spPr>
            <a:xfrm>
              <a:off x="4283968" y="3427927"/>
              <a:ext cx="3442664" cy="692447"/>
            </a:xfrm>
            <a:prstGeom prst="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8" name="Line 11"/>
            <p:cNvSpPr>
              <a:spLocks noChangeShapeType="1"/>
            </p:cNvSpPr>
            <p:nvPr/>
          </p:nvSpPr>
          <p:spPr bwMode="auto">
            <a:xfrm flipH="1">
              <a:off x="4602997" y="2851416"/>
              <a:ext cx="514257" cy="576511"/>
            </a:xfrm>
            <a:prstGeom prst="line">
              <a:avLst/>
            </a:prstGeom>
            <a:solidFill>
              <a:srgbClr val="CA992C">
                <a:alpha val="25000"/>
              </a:srgbClr>
            </a:solid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grpSp>
      <p:grpSp>
        <p:nvGrpSpPr>
          <p:cNvPr id="3" name="Gruppieren 11"/>
          <p:cNvGrpSpPr>
            <a:grpSpLocks/>
          </p:cNvGrpSpPr>
          <p:nvPr/>
        </p:nvGrpSpPr>
        <p:grpSpPr bwMode="auto">
          <a:xfrm>
            <a:off x="4513263" y="3717925"/>
            <a:ext cx="3443287" cy="1409700"/>
            <a:chOff x="4283968" y="5157920"/>
            <a:chExt cx="3442664" cy="1410206"/>
          </a:xfrm>
        </p:grpSpPr>
        <p:sp>
          <p:nvSpPr>
            <p:cNvPr id="9" name="Rechteck 8"/>
            <p:cNvSpPr/>
            <p:nvPr/>
          </p:nvSpPr>
          <p:spPr>
            <a:xfrm>
              <a:off x="4283968" y="5734390"/>
              <a:ext cx="3442664" cy="833736"/>
            </a:xfrm>
            <a:prstGeom prst="rect">
              <a:avLst/>
            </a:prstGeom>
            <a:solidFill>
              <a:srgbClr val="CA992C">
                <a:alpha val="25000"/>
              </a:srgbClr>
            </a:solidFill>
            <a:ln>
              <a:solidFill>
                <a:srgbClr val="CA992C"/>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sp>
          <p:nvSpPr>
            <p:cNvPr id="10" name="Line 11"/>
            <p:cNvSpPr>
              <a:spLocks noChangeShapeType="1"/>
            </p:cNvSpPr>
            <p:nvPr/>
          </p:nvSpPr>
          <p:spPr bwMode="auto">
            <a:xfrm flipH="1">
              <a:off x="4602997" y="5157920"/>
              <a:ext cx="514257" cy="576470"/>
            </a:xfrm>
            <a:prstGeom prst="line">
              <a:avLst/>
            </a:prstGeom>
            <a:solidFill>
              <a:srgbClr val="CA992C">
                <a:alpha val="25000"/>
              </a:srgbClr>
            </a:solidFill>
            <a:ln w="57150">
              <a:solidFill>
                <a:srgbClr val="FF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de-DE"/>
            </a:p>
          </p:txBody>
        </p:sp>
      </p:grpSp>
      <p:sp>
        <p:nvSpPr>
          <p:cNvPr id="11" name="Titre 1"/>
          <p:cNvSpPr txBox="1">
            <a:spLocks/>
          </p:cNvSpPr>
          <p:nvPr/>
        </p:nvSpPr>
        <p:spPr>
          <a:xfrm>
            <a:off x="107504" y="274637"/>
            <a:ext cx="8686800" cy="1425575"/>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fr-FR" dirty="0" smtClean="0"/>
              <a:t>LIDO : gestion des informations administratives</a:t>
            </a:r>
            <a:endParaRPr lang="fr-FR" dirty="0"/>
          </a:p>
        </p:txBody>
      </p:sp>
      <p:sp>
        <p:nvSpPr>
          <p:cNvPr id="12" name="ZoneTexte 11"/>
          <p:cNvSpPr txBox="1"/>
          <p:nvPr/>
        </p:nvSpPr>
        <p:spPr>
          <a:xfrm>
            <a:off x="0" y="1751524"/>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3950411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checkerboard(across)">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heckerboard(across)">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checkerboard(across)">
                                      <p:cBhvr>
                                        <p:cTn id="1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LIDO : exemple complet de notice</a:t>
            </a:r>
            <a:endParaRPr lang="fr-FR" dirty="0"/>
          </a:p>
        </p:txBody>
      </p:sp>
      <p:sp>
        <p:nvSpPr>
          <p:cNvPr id="3" name="Espace réservé du contenu 2"/>
          <p:cNvSpPr>
            <a:spLocks noGrp="1"/>
          </p:cNvSpPr>
          <p:nvPr>
            <p:ph sz="quarter" idx="1"/>
          </p:nvPr>
        </p:nvSpPr>
        <p:spPr/>
        <p:txBody>
          <a:bodyPr/>
          <a:lstStyle/>
          <a:p>
            <a:pPr marL="0" indent="0">
              <a:buNone/>
            </a:pPr>
            <a:endParaRPr lang="fr-FR" dirty="0" smtClean="0"/>
          </a:p>
          <a:p>
            <a:endParaRPr lang="fr-FR" dirty="0" smtClean="0"/>
          </a:p>
          <a:p>
            <a:endParaRPr lang="fr-FR" dirty="0"/>
          </a:p>
        </p:txBody>
      </p:sp>
      <p:pic>
        <p:nvPicPr>
          <p:cNvPr id="4" name="Imag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861" y="1300651"/>
            <a:ext cx="8512278" cy="5524979"/>
          </a:xfrm>
          <a:prstGeom prst="rect">
            <a:avLst/>
          </a:prstGeom>
        </p:spPr>
      </p:pic>
    </p:spTree>
    <p:extLst>
      <p:ext uri="{BB962C8B-B14F-4D97-AF65-F5344CB8AC3E}">
        <p14:creationId xmlns:p14="http://schemas.microsoft.com/office/powerpoint/2010/main" val="234858255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CIDOC-CRM : </a:t>
            </a:r>
            <a:r>
              <a:rPr lang="fr-FR" dirty="0" err="1" smtClean="0"/>
              <a:t>Where</a:t>
            </a:r>
            <a:r>
              <a:rPr lang="fr-FR" dirty="0" smtClean="0"/>
              <a:t> </a:t>
            </a:r>
            <a:r>
              <a:rPr lang="fr-FR" dirty="0"/>
              <a:t>?</a:t>
            </a:r>
          </a:p>
        </p:txBody>
      </p:sp>
      <p:sp>
        <p:nvSpPr>
          <p:cNvPr id="3" name="Espace réservé du contenu 2"/>
          <p:cNvSpPr>
            <a:spLocks noGrp="1"/>
          </p:cNvSpPr>
          <p:nvPr>
            <p:ph sz="quarter" idx="1"/>
          </p:nvPr>
        </p:nvSpPr>
        <p:spPr/>
        <p:txBody>
          <a:bodyPr/>
          <a:lstStyle/>
          <a:p>
            <a:pPr marL="0" indent="0">
              <a:buNone/>
            </a:pPr>
            <a:r>
              <a:rPr lang="fr-FR" dirty="0">
                <a:hlinkClick r:id="rId3"/>
              </a:rPr>
              <a:t>http://www.cidoc-crm.org</a:t>
            </a:r>
            <a:endParaRPr lang="fr-FR" dirty="0"/>
          </a:p>
          <a:p>
            <a:pPr marL="0" indent="0">
              <a:buNone/>
            </a:pPr>
            <a:endParaRPr lang="fr-FR" dirty="0"/>
          </a:p>
        </p:txBody>
      </p:sp>
      <p:pic>
        <p:nvPicPr>
          <p:cNvPr id="4" name="Imag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7544" y="2492896"/>
            <a:ext cx="7917867" cy="4069433"/>
          </a:xfrm>
          <a:prstGeom prst="rect">
            <a:avLst/>
          </a:prstGeom>
        </p:spPr>
      </p:pic>
    </p:spTree>
    <p:extLst>
      <p:ext uri="{BB962C8B-B14F-4D97-AF65-F5344CB8AC3E}">
        <p14:creationId xmlns:p14="http://schemas.microsoft.com/office/powerpoint/2010/main" val="89572871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a:t>
            </a:r>
            <a:r>
              <a:rPr lang="fr-FR" dirty="0" err="1" smtClean="0"/>
              <a:t>Who</a:t>
            </a:r>
            <a:r>
              <a:rPr lang="fr-FR" dirty="0" smtClean="0"/>
              <a:t> ?</a:t>
            </a:r>
            <a:endParaRPr lang="fr-FR" dirty="0"/>
          </a:p>
        </p:txBody>
      </p:sp>
      <p:sp>
        <p:nvSpPr>
          <p:cNvPr id="3" name="Espace réservé du contenu 2"/>
          <p:cNvSpPr>
            <a:spLocks noGrp="1"/>
          </p:cNvSpPr>
          <p:nvPr>
            <p:ph sz="quarter" idx="1"/>
          </p:nvPr>
        </p:nvSpPr>
        <p:spPr/>
        <p:txBody>
          <a:bodyPr>
            <a:normAutofit fontScale="92500" lnSpcReduction="20000"/>
          </a:bodyPr>
          <a:lstStyle/>
          <a:p>
            <a:pPr marL="0" indent="0">
              <a:buNone/>
            </a:pPr>
            <a:r>
              <a:rPr lang="fr-FR" b="1" dirty="0" smtClean="0"/>
              <a:t>ICOM : Conseil International des Musées</a:t>
            </a:r>
          </a:p>
          <a:p>
            <a:pPr marL="0" indent="0">
              <a:buNone/>
            </a:pPr>
            <a:r>
              <a:rPr lang="fr-FR" dirty="0" smtClean="0"/>
              <a:t>Organisation internationale, </a:t>
            </a:r>
          </a:p>
          <a:p>
            <a:pPr marL="0" indent="0">
              <a:buNone/>
            </a:pPr>
            <a:r>
              <a:rPr lang="fr-FR" dirty="0" smtClean="0"/>
              <a:t>20.000  Musées membres</a:t>
            </a:r>
          </a:p>
          <a:p>
            <a:pPr marL="0" indent="0">
              <a:buNone/>
            </a:pPr>
            <a:r>
              <a:rPr lang="fr-FR" dirty="0" smtClean="0"/>
              <a:t>170 comités:</a:t>
            </a:r>
          </a:p>
          <a:p>
            <a:pPr marL="0" indent="0">
              <a:buNone/>
            </a:pPr>
            <a:r>
              <a:rPr lang="fr-FR" dirty="0" smtClean="0"/>
              <a:t>-   ICOM France</a:t>
            </a:r>
          </a:p>
          <a:p>
            <a:pPr>
              <a:buFontTx/>
              <a:buChar char="-"/>
            </a:pPr>
            <a:r>
              <a:rPr lang="fr-FR" dirty="0" smtClean="0"/>
              <a:t>Education and cultural action (AVICOM)</a:t>
            </a:r>
          </a:p>
          <a:p>
            <a:pPr>
              <a:buFontTx/>
              <a:buChar char="-"/>
            </a:pPr>
            <a:r>
              <a:rPr lang="fr-FR" dirty="0" smtClean="0"/>
              <a:t>Musical Instruments (CIMCIM)</a:t>
            </a:r>
          </a:p>
          <a:p>
            <a:pPr>
              <a:buFontTx/>
              <a:buChar char="-"/>
            </a:pPr>
            <a:r>
              <a:rPr lang="fr-FR" dirty="0" err="1" smtClean="0"/>
              <a:t>Egyptology</a:t>
            </a:r>
            <a:r>
              <a:rPr lang="fr-FR" dirty="0" smtClean="0"/>
              <a:t> (CIPEG)</a:t>
            </a:r>
          </a:p>
          <a:p>
            <a:pPr>
              <a:buFontTx/>
              <a:buChar char="-"/>
            </a:pPr>
            <a:r>
              <a:rPr lang="fr-FR" dirty="0" smtClean="0"/>
              <a:t>Documentation (</a:t>
            </a:r>
            <a:r>
              <a:rPr lang="fr-FR" b="1" dirty="0" smtClean="0"/>
              <a:t>CIDOC</a:t>
            </a:r>
            <a:r>
              <a:rPr lang="fr-FR" dirty="0" smtClean="0"/>
              <a:t>)</a:t>
            </a:r>
          </a:p>
          <a:p>
            <a:pPr>
              <a:buFontTx/>
              <a:buChar char="-"/>
            </a:pPr>
            <a:r>
              <a:rPr lang="fr-FR" dirty="0" smtClean="0"/>
              <a:t>….</a:t>
            </a:r>
          </a:p>
          <a:p>
            <a:pPr marL="0" indent="0">
              <a:buNone/>
            </a:pPr>
            <a:endParaRPr lang="fr-FR" dirty="0"/>
          </a:p>
        </p:txBody>
      </p:sp>
      <p:sp>
        <p:nvSpPr>
          <p:cNvPr id="5" name="ZoneTexte 4"/>
          <p:cNvSpPr txBox="1"/>
          <p:nvPr/>
        </p:nvSpPr>
        <p:spPr>
          <a:xfrm>
            <a:off x="467544" y="6268670"/>
            <a:ext cx="2543389" cy="369332"/>
          </a:xfrm>
          <a:prstGeom prst="rect">
            <a:avLst/>
          </a:prstGeom>
          <a:noFill/>
        </p:spPr>
        <p:txBody>
          <a:bodyPr wrap="none" rtlCol="0">
            <a:spAutoFit/>
          </a:bodyPr>
          <a:lstStyle/>
          <a:p>
            <a:r>
              <a:rPr lang="fr-FR" dirty="0" smtClean="0"/>
              <a:t>http://icom.museum/L/2</a:t>
            </a:r>
            <a:endParaRPr lang="fr-FR" dirty="0"/>
          </a:p>
        </p:txBody>
      </p:sp>
      <p:pic>
        <p:nvPicPr>
          <p:cNvPr id="6" name="Imag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36096" y="2148026"/>
            <a:ext cx="3413888" cy="1280974"/>
          </a:xfrm>
          <a:prstGeom prst="rect">
            <a:avLst/>
          </a:prstGeom>
        </p:spPr>
      </p:pic>
    </p:spTree>
    <p:extLst>
      <p:ext uri="{BB962C8B-B14F-4D97-AF65-F5344CB8AC3E}">
        <p14:creationId xmlns:p14="http://schemas.microsoft.com/office/powerpoint/2010/main" val="1819471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a:t>
            </a:r>
            <a:r>
              <a:rPr lang="fr-FR" dirty="0" err="1" smtClean="0"/>
              <a:t>What</a:t>
            </a:r>
            <a:r>
              <a:rPr lang="fr-FR" dirty="0" smtClean="0"/>
              <a:t> ?</a:t>
            </a:r>
            <a:endParaRPr lang="fr-FR" dirty="0"/>
          </a:p>
        </p:txBody>
      </p:sp>
      <p:sp>
        <p:nvSpPr>
          <p:cNvPr id="3" name="Espace réservé du contenu 2"/>
          <p:cNvSpPr>
            <a:spLocks noGrp="1"/>
          </p:cNvSpPr>
          <p:nvPr>
            <p:ph sz="quarter" idx="1"/>
          </p:nvPr>
        </p:nvSpPr>
        <p:spPr/>
        <p:txBody>
          <a:bodyPr>
            <a:normAutofit/>
          </a:bodyPr>
          <a:lstStyle/>
          <a:p>
            <a:pPr marL="0" indent="0">
              <a:buNone/>
            </a:pPr>
            <a:endParaRPr lang="fr-FR" dirty="0" smtClean="0"/>
          </a:p>
          <a:p>
            <a:pPr marL="0" indent="0">
              <a:buNone/>
            </a:pPr>
            <a:r>
              <a:rPr lang="fr-FR" dirty="0" smtClean="0"/>
              <a:t>Modèle sémantique ( </a:t>
            </a:r>
            <a:r>
              <a:rPr lang="fr-FR" b="1" dirty="0" smtClean="0">
                <a:solidFill>
                  <a:srgbClr val="FF0000"/>
                </a:solidFill>
              </a:rPr>
              <a:t>ontologie</a:t>
            </a:r>
            <a:r>
              <a:rPr lang="fr-FR" b="1" dirty="0" smtClean="0"/>
              <a:t> </a:t>
            </a:r>
            <a:r>
              <a:rPr lang="fr-FR" dirty="0" smtClean="0"/>
              <a:t>)</a:t>
            </a:r>
            <a:r>
              <a:rPr lang="fr-FR" b="1" dirty="0" smtClean="0"/>
              <a:t> </a:t>
            </a:r>
            <a:r>
              <a:rPr lang="fr-FR" dirty="0" smtClean="0"/>
              <a:t>dans le domaine de l’information relative au patrimoine culturel</a:t>
            </a:r>
          </a:p>
          <a:p>
            <a:pPr marL="0" indent="0">
              <a:buNone/>
            </a:pPr>
            <a:endParaRPr lang="fr-FR" dirty="0"/>
          </a:p>
          <a:p>
            <a:pPr>
              <a:buFont typeface="Symbol"/>
              <a:buChar char="Þ"/>
            </a:pPr>
            <a:r>
              <a:rPr lang="fr-FR" dirty="0" smtClean="0"/>
              <a:t>Formalisation des </a:t>
            </a:r>
            <a:r>
              <a:rPr lang="fr-FR" b="1" dirty="0" smtClean="0"/>
              <a:t>concepts</a:t>
            </a:r>
            <a:r>
              <a:rPr lang="fr-FR" dirty="0" smtClean="0"/>
              <a:t> et des </a:t>
            </a:r>
            <a:r>
              <a:rPr lang="fr-FR" b="1" dirty="0" smtClean="0"/>
              <a:t>relations entre concepts</a:t>
            </a:r>
            <a:r>
              <a:rPr lang="fr-FR" dirty="0" smtClean="0"/>
              <a:t> utilisés pour la production d’information sur le patrimoine culturel. </a:t>
            </a:r>
          </a:p>
          <a:p>
            <a:pPr marL="0" indent="0">
              <a:buNone/>
            </a:pPr>
            <a:r>
              <a:rPr lang="fr-FR" dirty="0" smtClean="0"/>
              <a:t>CRM = </a:t>
            </a:r>
            <a:r>
              <a:rPr lang="fr-FR" dirty="0" err="1" smtClean="0"/>
              <a:t>Conceptual</a:t>
            </a:r>
            <a:r>
              <a:rPr lang="fr-FR" dirty="0" smtClean="0"/>
              <a:t> Reference Model. </a:t>
            </a:r>
            <a:endParaRPr lang="fr-FR" dirty="0"/>
          </a:p>
        </p:txBody>
      </p:sp>
    </p:spTree>
    <p:extLst>
      <p:ext uri="{BB962C8B-B14F-4D97-AF65-F5344CB8AC3E}">
        <p14:creationId xmlns:p14="http://schemas.microsoft.com/office/powerpoint/2010/main" val="19269204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CIDOC-CRM : </a:t>
            </a:r>
            <a:r>
              <a:rPr lang="fr-FR" dirty="0" err="1" smtClean="0"/>
              <a:t>What</a:t>
            </a:r>
            <a:r>
              <a:rPr lang="fr-FR" dirty="0" smtClean="0"/>
              <a:t>?</a:t>
            </a:r>
            <a:endParaRPr lang="fr-FR" dirty="0"/>
          </a:p>
        </p:txBody>
      </p:sp>
      <p:sp>
        <p:nvSpPr>
          <p:cNvPr id="3" name="Espace réservé du contenu 2"/>
          <p:cNvSpPr>
            <a:spLocks noGrp="1"/>
          </p:cNvSpPr>
          <p:nvPr>
            <p:ph sz="quarter" idx="1"/>
          </p:nvPr>
        </p:nvSpPr>
        <p:spPr/>
        <p:txBody>
          <a:bodyPr>
            <a:normAutofit fontScale="92500"/>
          </a:bodyPr>
          <a:lstStyle/>
          <a:p>
            <a:pPr marL="0" indent="0">
              <a:buNone/>
            </a:pPr>
            <a:r>
              <a:rPr lang="fr-FR" dirty="0" smtClean="0"/>
              <a:t>Ontologie de l’information relative au patrimoine culturel</a:t>
            </a:r>
          </a:p>
          <a:p>
            <a:endParaRPr lang="fr-FR" dirty="0" smtClean="0"/>
          </a:p>
          <a:p>
            <a:pPr lvl="1"/>
            <a:r>
              <a:rPr lang="fr-FR" dirty="0" smtClean="0"/>
              <a:t>Production </a:t>
            </a:r>
            <a:r>
              <a:rPr lang="fr-FR" dirty="0"/>
              <a:t>des </a:t>
            </a:r>
            <a:r>
              <a:rPr lang="fr-FR" dirty="0" smtClean="0"/>
              <a:t>objets du patrimoine</a:t>
            </a:r>
            <a:endParaRPr lang="fr-FR" dirty="0"/>
          </a:p>
          <a:p>
            <a:pPr lvl="1"/>
            <a:r>
              <a:rPr lang="fr-FR" dirty="0" smtClean="0"/>
              <a:t>Découverte </a:t>
            </a:r>
            <a:r>
              <a:rPr lang="fr-FR" dirty="0"/>
              <a:t>des objets ( archéologie </a:t>
            </a:r>
            <a:r>
              <a:rPr lang="fr-FR" dirty="0" smtClean="0"/>
              <a:t>)</a:t>
            </a:r>
          </a:p>
          <a:p>
            <a:pPr lvl="1"/>
            <a:r>
              <a:rPr lang="fr-FR" dirty="0" smtClean="0"/>
              <a:t>Documentation des objets </a:t>
            </a:r>
          </a:p>
          <a:p>
            <a:pPr lvl="2"/>
            <a:r>
              <a:rPr lang="fr-FR" dirty="0" smtClean="0"/>
              <a:t>Description physique des objets eux-mêmes</a:t>
            </a:r>
          </a:p>
          <a:p>
            <a:pPr lvl="2"/>
            <a:r>
              <a:rPr lang="fr-FR" dirty="0" smtClean="0"/>
              <a:t>Description de la documentation sur les objets</a:t>
            </a:r>
            <a:endParaRPr lang="fr-FR" dirty="0"/>
          </a:p>
          <a:p>
            <a:pPr lvl="1"/>
            <a:r>
              <a:rPr lang="fr-FR" dirty="0" smtClean="0"/>
              <a:t>Conservation </a:t>
            </a:r>
            <a:r>
              <a:rPr lang="fr-FR" dirty="0"/>
              <a:t>des objets</a:t>
            </a:r>
          </a:p>
          <a:p>
            <a:pPr lvl="1"/>
            <a:r>
              <a:rPr lang="fr-FR" dirty="0" smtClean="0"/>
              <a:t>Exposition ( </a:t>
            </a:r>
            <a:r>
              <a:rPr lang="fr-FR" dirty="0"/>
              <a:t>physique et numérique ) </a:t>
            </a:r>
            <a:r>
              <a:rPr lang="fr-FR" dirty="0" smtClean="0"/>
              <a:t>au public des </a:t>
            </a:r>
            <a:r>
              <a:rPr lang="fr-FR" dirty="0"/>
              <a:t>objets</a:t>
            </a:r>
          </a:p>
          <a:p>
            <a:endParaRPr lang="fr-FR" dirty="0" smtClean="0"/>
          </a:p>
          <a:p>
            <a:endParaRPr lang="fr-FR" dirty="0"/>
          </a:p>
          <a:p>
            <a:endParaRPr lang="fr-FR" dirty="0" smtClean="0"/>
          </a:p>
        </p:txBody>
      </p:sp>
    </p:spTree>
    <p:extLst>
      <p:ext uri="{BB962C8B-B14F-4D97-AF65-F5344CB8AC3E}">
        <p14:creationId xmlns:p14="http://schemas.microsoft.com/office/powerpoint/2010/main" val="5663920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60" name="Picture 4" descr="mineralogie"/>
          <p:cNvPicPr preferRelativeResize="0">
            <a:picLocks noChangeArrowheads="1"/>
          </p:cNvPicPr>
          <p:nvPr/>
        </p:nvPicPr>
        <p:blipFill>
          <a:blip r:embed="rId3"/>
          <a:srcRect/>
          <a:stretch>
            <a:fillRect/>
          </a:stretch>
        </p:blipFill>
        <p:spPr bwMode="auto">
          <a:xfrm>
            <a:off x="4887913" y="3724275"/>
            <a:ext cx="827087" cy="539750"/>
          </a:xfrm>
          <a:prstGeom prst="rect">
            <a:avLst/>
          </a:prstGeom>
          <a:noFill/>
          <a:ln w="9525">
            <a:noFill/>
            <a:miter lim="800000"/>
            <a:headEnd/>
            <a:tailEnd/>
          </a:ln>
        </p:spPr>
      </p:pic>
      <p:pic>
        <p:nvPicPr>
          <p:cNvPr id="70661" name="Picture 5" descr="botanik"/>
          <p:cNvPicPr preferRelativeResize="0">
            <a:picLocks noChangeArrowheads="1"/>
          </p:cNvPicPr>
          <p:nvPr/>
        </p:nvPicPr>
        <p:blipFill>
          <a:blip r:embed="rId4"/>
          <a:srcRect/>
          <a:stretch>
            <a:fillRect/>
          </a:stretch>
        </p:blipFill>
        <p:spPr bwMode="auto">
          <a:xfrm>
            <a:off x="4887913" y="2843213"/>
            <a:ext cx="827087" cy="539750"/>
          </a:xfrm>
          <a:prstGeom prst="rect">
            <a:avLst/>
          </a:prstGeom>
          <a:noFill/>
          <a:ln w="9525">
            <a:noFill/>
            <a:miter lim="800000"/>
            <a:headEnd/>
            <a:tailEnd/>
          </a:ln>
        </p:spPr>
      </p:pic>
      <p:pic>
        <p:nvPicPr>
          <p:cNvPr id="70666" name="Picture 10" descr="feuerwehr"/>
          <p:cNvPicPr preferRelativeResize="0">
            <a:picLocks noChangeArrowheads="1"/>
          </p:cNvPicPr>
          <p:nvPr/>
        </p:nvPicPr>
        <p:blipFill>
          <a:blip r:embed="rId5"/>
          <a:srcRect/>
          <a:stretch>
            <a:fillRect/>
          </a:stretch>
        </p:blipFill>
        <p:spPr bwMode="auto">
          <a:xfrm>
            <a:off x="4887913" y="1951038"/>
            <a:ext cx="827087" cy="539750"/>
          </a:xfrm>
          <a:prstGeom prst="rect">
            <a:avLst/>
          </a:prstGeom>
          <a:noFill/>
          <a:ln w="9525">
            <a:noFill/>
            <a:miter lim="800000"/>
            <a:headEnd/>
            <a:tailEnd/>
          </a:ln>
        </p:spPr>
      </p:pic>
      <p:pic>
        <p:nvPicPr>
          <p:cNvPr id="70667" name="Picture 11" descr="Vase"/>
          <p:cNvPicPr preferRelativeResize="0">
            <a:picLocks noChangeArrowheads="1"/>
          </p:cNvPicPr>
          <p:nvPr/>
        </p:nvPicPr>
        <p:blipFill>
          <a:blip r:embed="rId6"/>
          <a:srcRect/>
          <a:stretch>
            <a:fillRect/>
          </a:stretch>
        </p:blipFill>
        <p:spPr bwMode="auto">
          <a:xfrm>
            <a:off x="622300" y="3714750"/>
            <a:ext cx="827088" cy="538163"/>
          </a:xfrm>
          <a:prstGeom prst="rect">
            <a:avLst/>
          </a:prstGeom>
          <a:noFill/>
          <a:ln w="9525">
            <a:noFill/>
            <a:miter lim="800000"/>
            <a:headEnd/>
            <a:tailEnd/>
          </a:ln>
        </p:spPr>
      </p:pic>
      <p:pic>
        <p:nvPicPr>
          <p:cNvPr id="24584" name="Grafik 14" descr="Architektur_1-2.jpg"/>
          <p:cNvPicPr>
            <a:picLocks noChangeAspect="1"/>
          </p:cNvPicPr>
          <p:nvPr/>
        </p:nvPicPr>
        <p:blipFill>
          <a:blip r:embed="rId7"/>
          <a:srcRect/>
          <a:stretch>
            <a:fillRect/>
          </a:stretch>
        </p:blipFill>
        <p:spPr bwMode="auto">
          <a:xfrm>
            <a:off x="631825" y="5400675"/>
            <a:ext cx="815975" cy="511175"/>
          </a:xfrm>
          <a:prstGeom prst="rect">
            <a:avLst/>
          </a:prstGeom>
          <a:noFill/>
          <a:ln w="9525">
            <a:noFill/>
            <a:miter lim="800000"/>
            <a:headEnd/>
            <a:tailEnd/>
          </a:ln>
        </p:spPr>
      </p:pic>
      <p:pic>
        <p:nvPicPr>
          <p:cNvPr id="24585" name="Grafik 17" descr="Themen_2-1.jpg"/>
          <p:cNvPicPr>
            <a:picLocks noChangeAspect="1"/>
          </p:cNvPicPr>
          <p:nvPr/>
        </p:nvPicPr>
        <p:blipFill>
          <a:blip r:embed="rId8"/>
          <a:srcRect/>
          <a:stretch>
            <a:fillRect/>
          </a:stretch>
        </p:blipFill>
        <p:spPr bwMode="auto">
          <a:xfrm>
            <a:off x="622300" y="2843213"/>
            <a:ext cx="815975" cy="508000"/>
          </a:xfrm>
          <a:prstGeom prst="rect">
            <a:avLst/>
          </a:prstGeom>
          <a:noFill/>
          <a:ln w="9525">
            <a:noFill/>
            <a:miter lim="800000"/>
            <a:headEnd/>
            <a:tailEnd/>
          </a:ln>
        </p:spPr>
      </p:pic>
      <p:pic>
        <p:nvPicPr>
          <p:cNvPr id="24586" name="Grafik 18" descr="fmc653003c.jpg"/>
          <p:cNvPicPr>
            <a:picLocks noChangeAspect="1"/>
          </p:cNvPicPr>
          <p:nvPr/>
        </p:nvPicPr>
        <p:blipFill>
          <a:blip r:embed="rId9"/>
          <a:srcRect/>
          <a:stretch>
            <a:fillRect/>
          </a:stretch>
        </p:blipFill>
        <p:spPr bwMode="auto">
          <a:xfrm>
            <a:off x="4919663" y="5349875"/>
            <a:ext cx="515937" cy="717550"/>
          </a:xfrm>
          <a:prstGeom prst="rect">
            <a:avLst/>
          </a:prstGeom>
          <a:noFill/>
          <a:ln w="9525">
            <a:noFill/>
            <a:miter lim="800000"/>
            <a:headEnd/>
            <a:tailEnd/>
          </a:ln>
        </p:spPr>
      </p:pic>
      <p:pic>
        <p:nvPicPr>
          <p:cNvPr id="24587" name="Grafik 20" descr="fm1684909c.jpg"/>
          <p:cNvPicPr>
            <a:picLocks noChangeAspect="1"/>
          </p:cNvPicPr>
          <p:nvPr/>
        </p:nvPicPr>
        <p:blipFill>
          <a:blip r:embed="rId10"/>
          <a:srcRect/>
          <a:stretch>
            <a:fillRect/>
          </a:stretch>
        </p:blipFill>
        <p:spPr bwMode="auto">
          <a:xfrm>
            <a:off x="633413" y="4538663"/>
            <a:ext cx="815975" cy="596900"/>
          </a:xfrm>
          <a:prstGeom prst="rect">
            <a:avLst/>
          </a:prstGeom>
          <a:noFill/>
          <a:ln w="9525">
            <a:noFill/>
            <a:miter lim="800000"/>
            <a:headEnd/>
            <a:tailEnd/>
          </a:ln>
        </p:spPr>
      </p:pic>
      <p:pic>
        <p:nvPicPr>
          <p:cNvPr id="24588" name="Grafik 21" descr="fm1555545c.jpg"/>
          <p:cNvPicPr>
            <a:picLocks noChangeAspect="1"/>
          </p:cNvPicPr>
          <p:nvPr/>
        </p:nvPicPr>
        <p:blipFill>
          <a:blip r:embed="rId11"/>
          <a:srcRect/>
          <a:stretch>
            <a:fillRect/>
          </a:stretch>
        </p:blipFill>
        <p:spPr bwMode="auto">
          <a:xfrm>
            <a:off x="4887913" y="4440238"/>
            <a:ext cx="815975" cy="695325"/>
          </a:xfrm>
          <a:prstGeom prst="rect">
            <a:avLst/>
          </a:prstGeom>
          <a:noFill/>
          <a:ln w="9525">
            <a:noFill/>
            <a:miter lim="800000"/>
            <a:headEnd/>
            <a:tailEnd/>
          </a:ln>
        </p:spPr>
      </p:pic>
      <p:sp>
        <p:nvSpPr>
          <p:cNvPr id="23" name="Text Box 13"/>
          <p:cNvSpPr txBox="1">
            <a:spLocks noChangeArrowheads="1"/>
          </p:cNvSpPr>
          <p:nvPr/>
        </p:nvSpPr>
        <p:spPr bwMode="auto">
          <a:xfrm>
            <a:off x="1511300" y="1914525"/>
            <a:ext cx="3268663" cy="4327338"/>
          </a:xfrm>
          <a:prstGeom prst="rect">
            <a:avLst/>
          </a:prstGeom>
          <a:noFill/>
          <a:ln w="9525">
            <a:noFill/>
            <a:miter lim="800000"/>
            <a:headEnd/>
            <a:tailEnd/>
          </a:ln>
        </p:spPr>
        <p:txBody>
          <a:bodyPr>
            <a:spAutoFit/>
          </a:bodyPr>
          <a:lstStyle/>
          <a:p>
            <a:pPr>
              <a:spcBef>
                <a:spcPct val="20000"/>
              </a:spcBef>
            </a:pPr>
            <a:r>
              <a:rPr lang="de-DE" sz="1600" b="1" dirty="0" err="1" smtClean="0">
                <a:solidFill>
                  <a:srgbClr val="053787"/>
                </a:solidFill>
              </a:rPr>
              <a:t>Audiovisual</a:t>
            </a:r>
            <a:r>
              <a:rPr lang="de-DE" sz="1600" b="1" dirty="0" smtClean="0">
                <a:solidFill>
                  <a:srgbClr val="053787"/>
                </a:solidFill>
              </a:rPr>
              <a:t> </a:t>
            </a:r>
            <a:r>
              <a:rPr lang="de-DE" sz="1600" b="1" dirty="0" err="1" smtClean="0">
                <a:solidFill>
                  <a:srgbClr val="053787"/>
                </a:solidFill>
              </a:rPr>
              <a:t>Collections</a:t>
            </a:r>
            <a:endParaRPr lang="de-DE" sz="1600" b="1" dirty="0">
              <a:solidFill>
                <a:srgbClr val="053787"/>
              </a:solidFill>
            </a:endParaRPr>
          </a:p>
          <a:p>
            <a:pPr>
              <a:spcBef>
                <a:spcPct val="20000"/>
              </a:spcBef>
            </a:pPr>
            <a:endParaRPr lang="de-DE" sz="1600" b="1" dirty="0">
              <a:solidFill>
                <a:srgbClr val="053787"/>
              </a:solidFill>
            </a:endParaRPr>
          </a:p>
          <a:p>
            <a:pPr>
              <a:spcBef>
                <a:spcPct val="20000"/>
              </a:spcBef>
            </a:pPr>
            <a:endParaRPr lang="de-DE" sz="1600" b="1" dirty="0" smtClean="0">
              <a:solidFill>
                <a:srgbClr val="053787"/>
              </a:solidFill>
            </a:endParaRPr>
          </a:p>
          <a:p>
            <a:pPr>
              <a:spcBef>
                <a:spcPct val="20000"/>
              </a:spcBef>
            </a:pPr>
            <a:endParaRPr lang="de-DE" sz="1600" b="1" dirty="0">
              <a:solidFill>
                <a:srgbClr val="053787"/>
              </a:solidFill>
            </a:endParaRPr>
          </a:p>
          <a:p>
            <a:pPr>
              <a:spcBef>
                <a:spcPct val="20000"/>
              </a:spcBef>
            </a:pPr>
            <a:r>
              <a:rPr lang="de-DE" sz="1600" b="1" dirty="0" smtClean="0">
                <a:solidFill>
                  <a:srgbClr val="053787"/>
                </a:solidFill>
              </a:rPr>
              <a:t>Art </a:t>
            </a:r>
            <a:r>
              <a:rPr lang="de-DE" sz="1600" b="1" dirty="0" err="1" smtClean="0">
                <a:solidFill>
                  <a:srgbClr val="053787"/>
                </a:solidFill>
              </a:rPr>
              <a:t>Collections</a:t>
            </a:r>
            <a:endParaRPr lang="de-DE" sz="1600" b="1" dirty="0">
              <a:solidFill>
                <a:srgbClr val="053787"/>
              </a:solidFill>
            </a:endParaRPr>
          </a:p>
          <a:p>
            <a:pPr>
              <a:spcBef>
                <a:spcPct val="20000"/>
              </a:spcBef>
            </a:pPr>
            <a:endParaRPr lang="de-DE" sz="1600" b="1" dirty="0">
              <a:solidFill>
                <a:srgbClr val="053787"/>
              </a:solidFill>
            </a:endParaRPr>
          </a:p>
          <a:p>
            <a:pPr>
              <a:spcBef>
                <a:spcPct val="20000"/>
              </a:spcBef>
            </a:pPr>
            <a:r>
              <a:rPr lang="de-DE" sz="1600" b="1" dirty="0" err="1" smtClean="0">
                <a:solidFill>
                  <a:srgbClr val="053787"/>
                </a:solidFill>
              </a:rPr>
              <a:t>Archaeological</a:t>
            </a:r>
            <a:r>
              <a:rPr lang="de-DE" sz="1600" b="1" dirty="0" smtClean="0">
                <a:solidFill>
                  <a:srgbClr val="053787"/>
                </a:solidFill>
              </a:rPr>
              <a:t> </a:t>
            </a:r>
            <a:br>
              <a:rPr lang="de-DE" sz="1600" b="1" dirty="0" smtClean="0">
                <a:solidFill>
                  <a:srgbClr val="053787"/>
                </a:solidFill>
              </a:rPr>
            </a:br>
            <a:r>
              <a:rPr lang="de-DE" sz="1600" b="1" dirty="0" err="1" smtClean="0">
                <a:solidFill>
                  <a:srgbClr val="053787"/>
                </a:solidFill>
              </a:rPr>
              <a:t>Collections</a:t>
            </a:r>
            <a:r>
              <a:rPr lang="de-DE" sz="1600" b="1" dirty="0" smtClean="0">
                <a:solidFill>
                  <a:srgbClr val="053787"/>
                </a:solidFill>
              </a:rPr>
              <a:t> </a:t>
            </a:r>
            <a:r>
              <a:rPr lang="de-DE" sz="1600" b="1" dirty="0">
                <a:solidFill>
                  <a:srgbClr val="053787"/>
                </a:solidFill>
              </a:rPr>
              <a:t/>
            </a:r>
            <a:br>
              <a:rPr lang="de-DE" sz="1600" b="1" dirty="0">
                <a:solidFill>
                  <a:srgbClr val="053787"/>
                </a:solidFill>
              </a:rPr>
            </a:br>
            <a:endParaRPr lang="de-DE" sz="1600" b="1" dirty="0">
              <a:solidFill>
                <a:srgbClr val="053787"/>
              </a:solidFill>
            </a:endParaRPr>
          </a:p>
          <a:p>
            <a:pPr>
              <a:spcBef>
                <a:spcPct val="20000"/>
              </a:spcBef>
            </a:pPr>
            <a:r>
              <a:rPr lang="de-DE" sz="1600" b="1" dirty="0" smtClean="0">
                <a:solidFill>
                  <a:srgbClr val="053787"/>
                </a:solidFill>
              </a:rPr>
              <a:t>Ethnological</a:t>
            </a:r>
            <a:endParaRPr lang="de-DE" sz="1600" b="1" dirty="0">
              <a:solidFill>
                <a:srgbClr val="053787"/>
              </a:solidFill>
            </a:endParaRPr>
          </a:p>
          <a:p>
            <a:pPr>
              <a:spcBef>
                <a:spcPct val="20000"/>
              </a:spcBef>
            </a:pPr>
            <a:r>
              <a:rPr lang="de-DE" sz="1600" b="1" dirty="0" err="1" smtClean="0">
                <a:solidFill>
                  <a:srgbClr val="053787"/>
                </a:solidFill>
              </a:rPr>
              <a:t>Collections</a:t>
            </a:r>
            <a:r>
              <a:rPr lang="de-DE" sz="1600" b="1" dirty="0" smtClean="0">
                <a:solidFill>
                  <a:srgbClr val="053787"/>
                </a:solidFill>
              </a:rPr>
              <a:t> </a:t>
            </a:r>
            <a:r>
              <a:rPr lang="de-DE" sz="1600" b="1" dirty="0">
                <a:solidFill>
                  <a:srgbClr val="053787"/>
                </a:solidFill>
              </a:rPr>
              <a:t/>
            </a:r>
            <a:br>
              <a:rPr lang="de-DE" sz="1600" b="1" dirty="0">
                <a:solidFill>
                  <a:srgbClr val="053787"/>
                </a:solidFill>
              </a:rPr>
            </a:br>
            <a:endParaRPr lang="de-DE" sz="1600" b="1" dirty="0">
              <a:solidFill>
                <a:srgbClr val="053787"/>
              </a:solidFill>
            </a:endParaRPr>
          </a:p>
          <a:p>
            <a:pPr>
              <a:spcBef>
                <a:spcPct val="20000"/>
              </a:spcBef>
            </a:pPr>
            <a:endParaRPr lang="de-DE" sz="1600" b="1" dirty="0" smtClean="0">
              <a:solidFill>
                <a:srgbClr val="053787"/>
              </a:solidFill>
            </a:endParaRPr>
          </a:p>
          <a:p>
            <a:pPr>
              <a:spcBef>
                <a:spcPct val="20000"/>
              </a:spcBef>
            </a:pPr>
            <a:r>
              <a:rPr lang="de-DE" sz="1600" b="1" dirty="0" err="1" smtClean="0">
                <a:solidFill>
                  <a:srgbClr val="053787"/>
                </a:solidFill>
              </a:rPr>
              <a:t>Architecture</a:t>
            </a:r>
            <a:endParaRPr lang="de-DE" sz="1600" b="1" dirty="0">
              <a:solidFill>
                <a:srgbClr val="053787"/>
              </a:solidFill>
            </a:endParaRPr>
          </a:p>
          <a:p>
            <a:pPr>
              <a:spcBef>
                <a:spcPct val="20000"/>
              </a:spcBef>
            </a:pPr>
            <a:endParaRPr lang="de-DE" sz="1600" b="1" dirty="0">
              <a:solidFill>
                <a:srgbClr val="053787"/>
              </a:solidFill>
            </a:endParaRPr>
          </a:p>
        </p:txBody>
      </p:sp>
      <p:sp>
        <p:nvSpPr>
          <p:cNvPr id="24" name="Text Box 14"/>
          <p:cNvSpPr txBox="1">
            <a:spLocks noChangeArrowheads="1"/>
          </p:cNvSpPr>
          <p:nvPr/>
        </p:nvSpPr>
        <p:spPr bwMode="auto">
          <a:xfrm>
            <a:off x="5867400" y="1897063"/>
            <a:ext cx="3276600" cy="4561249"/>
          </a:xfrm>
          <a:prstGeom prst="rect">
            <a:avLst/>
          </a:prstGeom>
          <a:noFill/>
          <a:ln w="9525" algn="ctr">
            <a:noFill/>
            <a:miter lim="800000"/>
            <a:headEnd/>
            <a:tailEnd/>
          </a:ln>
        </p:spPr>
        <p:txBody>
          <a:bodyPr>
            <a:spAutoFit/>
          </a:bodyPr>
          <a:lstStyle/>
          <a:p>
            <a:pPr>
              <a:spcBef>
                <a:spcPct val="20000"/>
              </a:spcBef>
            </a:pPr>
            <a:r>
              <a:rPr lang="de-DE" sz="1600" b="1" dirty="0" err="1" smtClean="0">
                <a:solidFill>
                  <a:srgbClr val="053787"/>
                </a:solidFill>
              </a:rPr>
              <a:t>Collections</a:t>
            </a:r>
            <a:r>
              <a:rPr lang="de-DE" sz="1600" b="1" dirty="0" smtClean="0">
                <a:solidFill>
                  <a:srgbClr val="053787"/>
                </a:solidFill>
              </a:rPr>
              <a:t> </a:t>
            </a:r>
            <a:r>
              <a:rPr lang="de-DE" sz="1600" b="1" dirty="0" err="1" smtClean="0">
                <a:solidFill>
                  <a:srgbClr val="053787"/>
                </a:solidFill>
              </a:rPr>
              <a:t>of</a:t>
            </a:r>
            <a:r>
              <a:rPr lang="de-DE" sz="1600" b="1" dirty="0" smtClean="0">
                <a:solidFill>
                  <a:srgbClr val="053787"/>
                </a:solidFill>
              </a:rPr>
              <a:t> </a:t>
            </a:r>
            <a:br>
              <a:rPr lang="de-DE" sz="1600" b="1" dirty="0" smtClean="0">
                <a:solidFill>
                  <a:srgbClr val="053787"/>
                </a:solidFill>
              </a:rPr>
            </a:br>
            <a:r>
              <a:rPr lang="de-DE" sz="1600" b="1" dirty="0" smtClean="0">
                <a:solidFill>
                  <a:srgbClr val="053787"/>
                </a:solidFill>
              </a:rPr>
              <a:t>Technical </a:t>
            </a:r>
            <a:r>
              <a:rPr lang="de-DE" sz="1600" b="1" dirty="0" err="1" smtClean="0">
                <a:solidFill>
                  <a:srgbClr val="053787"/>
                </a:solidFill>
              </a:rPr>
              <a:t>History</a:t>
            </a:r>
            <a:endParaRPr lang="de-DE" sz="1600" b="1" dirty="0">
              <a:solidFill>
                <a:srgbClr val="053787"/>
              </a:solidFill>
            </a:endParaRPr>
          </a:p>
          <a:p>
            <a:pPr>
              <a:spcBef>
                <a:spcPct val="20000"/>
              </a:spcBef>
            </a:pPr>
            <a:endParaRPr lang="de-DE" sz="1600" b="1" dirty="0">
              <a:solidFill>
                <a:srgbClr val="053787"/>
              </a:solidFill>
            </a:endParaRPr>
          </a:p>
          <a:p>
            <a:pPr>
              <a:spcBef>
                <a:spcPct val="20000"/>
              </a:spcBef>
            </a:pPr>
            <a:r>
              <a:rPr lang="de-DE" sz="1600" b="1" dirty="0" err="1" smtClean="0">
                <a:solidFill>
                  <a:srgbClr val="053787"/>
                </a:solidFill>
              </a:rPr>
              <a:t>Collections</a:t>
            </a:r>
            <a:r>
              <a:rPr lang="de-DE" sz="1600" b="1" dirty="0" smtClean="0">
                <a:solidFill>
                  <a:srgbClr val="053787"/>
                </a:solidFill>
              </a:rPr>
              <a:t> </a:t>
            </a:r>
            <a:r>
              <a:rPr lang="de-DE" sz="1600" b="1" dirty="0" err="1" smtClean="0">
                <a:solidFill>
                  <a:srgbClr val="053787"/>
                </a:solidFill>
              </a:rPr>
              <a:t>of</a:t>
            </a:r>
            <a:r>
              <a:rPr lang="de-DE" sz="1600" b="1" dirty="0" smtClean="0">
                <a:solidFill>
                  <a:srgbClr val="053787"/>
                </a:solidFill>
              </a:rPr>
              <a:t> </a:t>
            </a:r>
            <a:br>
              <a:rPr lang="de-DE" sz="1600" b="1" dirty="0" smtClean="0">
                <a:solidFill>
                  <a:srgbClr val="053787"/>
                </a:solidFill>
              </a:rPr>
            </a:br>
            <a:r>
              <a:rPr lang="de-DE" sz="1600" b="1" dirty="0" smtClean="0">
                <a:solidFill>
                  <a:srgbClr val="053787"/>
                </a:solidFill>
              </a:rPr>
              <a:t>Natural </a:t>
            </a:r>
            <a:r>
              <a:rPr lang="de-DE" sz="1600" b="1" dirty="0" err="1" smtClean="0">
                <a:solidFill>
                  <a:srgbClr val="053787"/>
                </a:solidFill>
              </a:rPr>
              <a:t>History</a:t>
            </a:r>
            <a:endParaRPr lang="de-DE" sz="1600" b="1" dirty="0">
              <a:solidFill>
                <a:srgbClr val="053787"/>
              </a:solidFill>
            </a:endParaRPr>
          </a:p>
          <a:p>
            <a:pPr>
              <a:spcBef>
                <a:spcPct val="20000"/>
              </a:spcBef>
            </a:pPr>
            <a:endParaRPr lang="de-DE" sz="1600" b="1" dirty="0">
              <a:solidFill>
                <a:srgbClr val="053787"/>
              </a:solidFill>
            </a:endParaRPr>
          </a:p>
          <a:p>
            <a:pPr>
              <a:spcBef>
                <a:spcPct val="20000"/>
              </a:spcBef>
            </a:pPr>
            <a:r>
              <a:rPr lang="de-DE" sz="1600" b="1" dirty="0" smtClean="0">
                <a:solidFill>
                  <a:srgbClr val="053787"/>
                </a:solidFill>
              </a:rPr>
              <a:t>Geological </a:t>
            </a:r>
            <a:r>
              <a:rPr lang="de-DE" sz="1600" b="1" dirty="0">
                <a:solidFill>
                  <a:srgbClr val="053787"/>
                </a:solidFill>
              </a:rPr>
              <a:t>/ </a:t>
            </a:r>
            <a:r>
              <a:rPr lang="de-DE" sz="1600" b="1" dirty="0" err="1" smtClean="0">
                <a:solidFill>
                  <a:srgbClr val="053787"/>
                </a:solidFill>
              </a:rPr>
              <a:t>Mineralogical</a:t>
            </a:r>
            <a:endParaRPr lang="de-DE" sz="1600" b="1" dirty="0">
              <a:solidFill>
                <a:srgbClr val="053787"/>
              </a:solidFill>
            </a:endParaRPr>
          </a:p>
          <a:p>
            <a:pPr>
              <a:spcBef>
                <a:spcPct val="20000"/>
              </a:spcBef>
            </a:pPr>
            <a:r>
              <a:rPr lang="de-DE" sz="1600" b="1" dirty="0" err="1" smtClean="0">
                <a:solidFill>
                  <a:srgbClr val="053787"/>
                </a:solidFill>
              </a:rPr>
              <a:t>Collections</a:t>
            </a:r>
            <a:r>
              <a:rPr lang="de-DE" sz="1600" b="1" dirty="0" smtClean="0">
                <a:solidFill>
                  <a:srgbClr val="053787"/>
                </a:solidFill>
              </a:rPr>
              <a:t> </a:t>
            </a:r>
            <a:r>
              <a:rPr lang="de-DE" sz="1600" b="1" dirty="0">
                <a:solidFill>
                  <a:srgbClr val="053787"/>
                </a:solidFill>
              </a:rPr>
              <a:t/>
            </a:r>
            <a:br>
              <a:rPr lang="de-DE" sz="1600" b="1" dirty="0">
                <a:solidFill>
                  <a:srgbClr val="053787"/>
                </a:solidFill>
              </a:rPr>
            </a:br>
            <a:r>
              <a:rPr lang="de-DE" sz="2000" b="1" dirty="0">
                <a:solidFill>
                  <a:srgbClr val="053787"/>
                </a:solidFill>
              </a:rPr>
              <a:t/>
            </a:r>
            <a:br>
              <a:rPr lang="de-DE" sz="2000" b="1" dirty="0">
                <a:solidFill>
                  <a:srgbClr val="053787"/>
                </a:solidFill>
              </a:rPr>
            </a:br>
            <a:r>
              <a:rPr lang="de-DE" sz="1600" b="1" dirty="0" err="1" smtClean="0">
                <a:solidFill>
                  <a:srgbClr val="053787"/>
                </a:solidFill>
              </a:rPr>
              <a:t>Coin</a:t>
            </a:r>
            <a:r>
              <a:rPr lang="de-DE" sz="1600" b="1" dirty="0" smtClean="0">
                <a:solidFill>
                  <a:srgbClr val="053787"/>
                </a:solidFill>
              </a:rPr>
              <a:t> </a:t>
            </a:r>
            <a:r>
              <a:rPr lang="de-DE" sz="1600" b="1" dirty="0" err="1" smtClean="0">
                <a:solidFill>
                  <a:srgbClr val="053787"/>
                </a:solidFill>
              </a:rPr>
              <a:t>Collections</a:t>
            </a:r>
            <a:r>
              <a:rPr lang="de-DE" sz="1600" b="1" dirty="0" smtClean="0">
                <a:solidFill>
                  <a:srgbClr val="053787"/>
                </a:solidFill>
              </a:rPr>
              <a:t> </a:t>
            </a:r>
            <a:endParaRPr lang="de-DE" sz="1600" b="1" dirty="0">
              <a:solidFill>
                <a:srgbClr val="053787"/>
              </a:solidFill>
            </a:endParaRPr>
          </a:p>
          <a:p>
            <a:pPr>
              <a:spcBef>
                <a:spcPct val="20000"/>
              </a:spcBef>
            </a:pPr>
            <a:r>
              <a:rPr lang="de-DE" sz="1600" b="1" dirty="0">
                <a:solidFill>
                  <a:srgbClr val="053787"/>
                </a:solidFill>
              </a:rPr>
              <a:t/>
            </a:r>
            <a:br>
              <a:rPr lang="de-DE" sz="1600" b="1" dirty="0">
                <a:solidFill>
                  <a:srgbClr val="053787"/>
                </a:solidFill>
              </a:rPr>
            </a:br>
            <a:r>
              <a:rPr lang="de-DE" sz="2000" b="1" dirty="0">
                <a:solidFill>
                  <a:srgbClr val="053787"/>
                </a:solidFill>
              </a:rPr>
              <a:t/>
            </a:r>
            <a:br>
              <a:rPr lang="de-DE" sz="2000" b="1" dirty="0">
                <a:solidFill>
                  <a:srgbClr val="053787"/>
                </a:solidFill>
              </a:rPr>
            </a:br>
            <a:r>
              <a:rPr lang="de-DE" sz="1600" b="1" dirty="0" err="1" smtClean="0">
                <a:solidFill>
                  <a:srgbClr val="053787"/>
                </a:solidFill>
              </a:rPr>
              <a:t>Photography</a:t>
            </a:r>
            <a:r>
              <a:rPr lang="de-DE" sz="1600" b="1" dirty="0" smtClean="0">
                <a:solidFill>
                  <a:srgbClr val="053787"/>
                </a:solidFill>
              </a:rPr>
              <a:t> </a:t>
            </a:r>
            <a:r>
              <a:rPr lang="de-DE" sz="1600" b="1" dirty="0" err="1" smtClean="0">
                <a:solidFill>
                  <a:srgbClr val="053787"/>
                </a:solidFill>
              </a:rPr>
              <a:t>Collections</a:t>
            </a:r>
            <a:endParaRPr lang="de-DE" sz="1600" b="1" dirty="0">
              <a:solidFill>
                <a:srgbClr val="053787"/>
              </a:solidFill>
            </a:endParaRPr>
          </a:p>
          <a:p>
            <a:pPr>
              <a:spcBef>
                <a:spcPct val="20000"/>
              </a:spcBef>
            </a:pPr>
            <a:r>
              <a:rPr lang="de-DE" sz="1600" b="1" dirty="0">
                <a:solidFill>
                  <a:srgbClr val="053787"/>
                </a:solidFill>
              </a:rPr>
              <a:t/>
            </a:r>
            <a:br>
              <a:rPr lang="de-DE" sz="1600" b="1" dirty="0">
                <a:solidFill>
                  <a:srgbClr val="053787"/>
                </a:solidFill>
              </a:rPr>
            </a:br>
            <a:r>
              <a:rPr lang="de-DE" sz="2000" b="1" dirty="0">
                <a:solidFill>
                  <a:srgbClr val="053787"/>
                </a:solidFill>
              </a:rPr>
              <a:t/>
            </a:r>
            <a:br>
              <a:rPr lang="de-DE" sz="2000" b="1" dirty="0">
                <a:solidFill>
                  <a:srgbClr val="053787"/>
                </a:solidFill>
              </a:rPr>
            </a:br>
            <a:r>
              <a:rPr lang="de-DE" sz="1600" b="1" dirty="0">
                <a:solidFill>
                  <a:srgbClr val="053787"/>
                </a:solidFill>
              </a:rPr>
              <a:t>…</a:t>
            </a:r>
          </a:p>
        </p:txBody>
      </p:sp>
      <p:sp>
        <p:nvSpPr>
          <p:cNvPr id="16" name="Titre 1"/>
          <p:cNvSpPr txBox="1">
            <a:spLocks/>
          </p:cNvSpPr>
          <p:nvPr/>
        </p:nvSpPr>
        <p:spPr>
          <a:xfrm>
            <a:off x="612648" y="228600"/>
            <a:ext cx="8153400" cy="990600"/>
          </a:xfrm>
          <a:prstGeom prst="rect">
            <a:avLst/>
          </a:prstGeom>
        </p:spPr>
        <p:txBody>
          <a:bodyPr/>
          <a:lstStyle>
            <a:lvl1pPr algn="l" rtl="0" eaLnBrk="1" latinLnBrk="0" hangingPunct="1">
              <a:spcBef>
                <a:spcPct val="0"/>
              </a:spcBef>
              <a:buNone/>
              <a:defRPr kumimoji="0" sz="4400" kern="1200">
                <a:solidFill>
                  <a:schemeClr val="tx2"/>
                </a:solidFill>
                <a:latin typeface="+mj-lt"/>
                <a:ea typeface="+mj-ea"/>
                <a:cs typeface="+mj-cs"/>
              </a:defRPr>
            </a:lvl1pPr>
          </a:lstStyle>
          <a:p>
            <a:r>
              <a:rPr lang="fr-FR" dirty="0" smtClean="0"/>
              <a:t>Types de collections</a:t>
            </a:r>
            <a:endParaRPr lang="fr-FR" dirty="0"/>
          </a:p>
        </p:txBody>
      </p:sp>
      <p:pic>
        <p:nvPicPr>
          <p:cNvPr id="2" name="Image 1"/>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6095" y="1895072"/>
            <a:ext cx="782180" cy="471720"/>
          </a:xfrm>
          <a:prstGeom prst="rect">
            <a:avLst/>
          </a:prstGeom>
        </p:spPr>
      </p:pic>
      <p:sp>
        <p:nvSpPr>
          <p:cNvPr id="17" name="ZoneTexte 16"/>
          <p:cNvSpPr txBox="1"/>
          <p:nvPr/>
        </p:nvSpPr>
        <p:spPr>
          <a:xfrm>
            <a:off x="520282" y="6433591"/>
            <a:ext cx="3695499" cy="276999"/>
          </a:xfrm>
          <a:prstGeom prst="rect">
            <a:avLst/>
          </a:prstGeom>
          <a:noFill/>
        </p:spPr>
        <p:txBody>
          <a:bodyPr wrap="none" rtlCol="0">
            <a:spAutoFit/>
          </a:bodyPr>
          <a:lstStyle/>
          <a:p>
            <a:r>
              <a:rPr lang="fr-FR" sz="1200" dirty="0" smtClean="0"/>
              <a:t>Source : </a:t>
            </a:r>
            <a:r>
              <a:rPr lang="fr-FR" sz="1200" b="1" dirty="0" smtClean="0"/>
              <a:t>LIDO : an introduction</a:t>
            </a:r>
            <a:r>
              <a:rPr lang="fr-FR" sz="1200" dirty="0" smtClean="0"/>
              <a:t>, </a:t>
            </a:r>
            <a:r>
              <a:rPr lang="fr-FR" sz="1200" dirty="0"/>
              <a:t>Regine </a:t>
            </a:r>
            <a:r>
              <a:rPr lang="fr-FR" sz="1200" dirty="0" smtClean="0"/>
              <a:t>Stein,  </a:t>
            </a:r>
            <a:r>
              <a:rPr lang="fr-FR" sz="1200" dirty="0" err="1" smtClean="0"/>
              <a:t>nov</a:t>
            </a:r>
            <a:r>
              <a:rPr lang="fr-FR" sz="1200" dirty="0" smtClean="0"/>
              <a:t> 2012</a:t>
            </a:r>
            <a:endParaRPr lang="fr-FR" sz="1200" dirty="0"/>
          </a:p>
        </p:txBody>
      </p:sp>
    </p:spTree>
    <p:extLst>
      <p:ext uri="{BB962C8B-B14F-4D97-AF65-F5344CB8AC3E}">
        <p14:creationId xmlns:p14="http://schemas.microsoft.com/office/powerpoint/2010/main" val="1056094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0667"/>
                                        </p:tgtEl>
                                        <p:attrNameLst>
                                          <p:attrName>style.visibility</p:attrName>
                                        </p:attrNameLst>
                                      </p:cBhvr>
                                      <p:to>
                                        <p:strVal val="visible"/>
                                      </p:to>
                                    </p:set>
                                    <p:anim calcmode="lin" valueType="num">
                                      <p:cBhvr additive="base">
                                        <p:cTn id="7" dur="2000" fill="hold"/>
                                        <p:tgtEl>
                                          <p:spTgt spid="70667"/>
                                        </p:tgtEl>
                                        <p:attrNameLst>
                                          <p:attrName>ppt_x</p:attrName>
                                        </p:attrNameLst>
                                      </p:cBhvr>
                                      <p:tavLst>
                                        <p:tav tm="0">
                                          <p:val>
                                            <p:strVal val="0-#ppt_w/2"/>
                                          </p:val>
                                        </p:tav>
                                        <p:tav tm="100000">
                                          <p:val>
                                            <p:strVal val="#ppt_x"/>
                                          </p:val>
                                        </p:tav>
                                      </p:tavLst>
                                    </p:anim>
                                    <p:anim calcmode="lin" valueType="num">
                                      <p:cBhvr additive="base">
                                        <p:cTn id="8" dur="2000" fill="hold"/>
                                        <p:tgtEl>
                                          <p:spTgt spid="7066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0661"/>
                                        </p:tgtEl>
                                        <p:attrNameLst>
                                          <p:attrName>style.visibility</p:attrName>
                                        </p:attrNameLst>
                                      </p:cBhvr>
                                      <p:to>
                                        <p:strVal val="visible"/>
                                      </p:to>
                                    </p:set>
                                    <p:anim calcmode="lin" valueType="num">
                                      <p:cBhvr additive="base">
                                        <p:cTn id="11" dur="2000" fill="hold"/>
                                        <p:tgtEl>
                                          <p:spTgt spid="70661"/>
                                        </p:tgtEl>
                                        <p:attrNameLst>
                                          <p:attrName>ppt_x</p:attrName>
                                        </p:attrNameLst>
                                      </p:cBhvr>
                                      <p:tavLst>
                                        <p:tav tm="0">
                                          <p:val>
                                            <p:strVal val="0-#ppt_w/2"/>
                                          </p:val>
                                        </p:tav>
                                        <p:tav tm="100000">
                                          <p:val>
                                            <p:strVal val="#ppt_x"/>
                                          </p:val>
                                        </p:tav>
                                      </p:tavLst>
                                    </p:anim>
                                    <p:anim calcmode="lin" valueType="num">
                                      <p:cBhvr additive="base">
                                        <p:cTn id="12" dur="2000" fill="hold"/>
                                        <p:tgtEl>
                                          <p:spTgt spid="70661"/>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70660"/>
                                        </p:tgtEl>
                                        <p:attrNameLst>
                                          <p:attrName>style.visibility</p:attrName>
                                        </p:attrNameLst>
                                      </p:cBhvr>
                                      <p:to>
                                        <p:strVal val="visible"/>
                                      </p:to>
                                    </p:set>
                                    <p:anim calcmode="lin" valueType="num">
                                      <p:cBhvr additive="base">
                                        <p:cTn id="15" dur="2000" fill="hold"/>
                                        <p:tgtEl>
                                          <p:spTgt spid="70660"/>
                                        </p:tgtEl>
                                        <p:attrNameLst>
                                          <p:attrName>ppt_x</p:attrName>
                                        </p:attrNameLst>
                                      </p:cBhvr>
                                      <p:tavLst>
                                        <p:tav tm="0">
                                          <p:val>
                                            <p:strVal val="0-#ppt_w/2"/>
                                          </p:val>
                                        </p:tav>
                                        <p:tav tm="100000">
                                          <p:val>
                                            <p:strVal val="#ppt_x"/>
                                          </p:val>
                                        </p:tav>
                                      </p:tavLst>
                                    </p:anim>
                                    <p:anim calcmode="lin" valueType="num">
                                      <p:cBhvr additive="base">
                                        <p:cTn id="16" dur="2000" fill="hold"/>
                                        <p:tgtEl>
                                          <p:spTgt spid="7066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70666"/>
                                        </p:tgtEl>
                                        <p:attrNameLst>
                                          <p:attrName>style.visibility</p:attrName>
                                        </p:attrNameLst>
                                      </p:cBhvr>
                                      <p:to>
                                        <p:strVal val="visible"/>
                                      </p:to>
                                    </p:set>
                                    <p:anim calcmode="lin" valueType="num">
                                      <p:cBhvr additive="base">
                                        <p:cTn id="19" dur="2000" fill="hold"/>
                                        <p:tgtEl>
                                          <p:spTgt spid="70666"/>
                                        </p:tgtEl>
                                        <p:attrNameLst>
                                          <p:attrName>ppt_x</p:attrName>
                                        </p:attrNameLst>
                                      </p:cBhvr>
                                      <p:tavLst>
                                        <p:tav tm="0">
                                          <p:val>
                                            <p:strVal val="0-#ppt_w/2"/>
                                          </p:val>
                                        </p:tav>
                                        <p:tav tm="100000">
                                          <p:val>
                                            <p:strVal val="#ppt_x"/>
                                          </p:val>
                                        </p:tav>
                                      </p:tavLst>
                                    </p:anim>
                                    <p:anim calcmode="lin" valueType="num">
                                      <p:cBhvr additive="base">
                                        <p:cTn id="20" dur="2000" fill="hold"/>
                                        <p:tgtEl>
                                          <p:spTgt spid="70666"/>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23">
                                            <p:txEl>
                                              <p:pRg st="0" end="0"/>
                                            </p:txEl>
                                          </p:spTgt>
                                        </p:tgtEl>
                                        <p:attrNameLst>
                                          <p:attrName>style.visibility</p:attrName>
                                        </p:attrNameLst>
                                      </p:cBhvr>
                                      <p:to>
                                        <p:strVal val="visible"/>
                                      </p:to>
                                    </p:set>
                                    <p:anim calcmode="lin" valueType="num">
                                      <p:cBhvr additive="base">
                                        <p:cTn id="23" dur="2000" fill="hold"/>
                                        <p:tgtEl>
                                          <p:spTgt spid="23">
                                            <p:txEl>
                                              <p:pRg st="0" end="0"/>
                                            </p:txEl>
                                          </p:spTgt>
                                        </p:tgtEl>
                                        <p:attrNameLst>
                                          <p:attrName>ppt_x</p:attrName>
                                        </p:attrNameLst>
                                      </p:cBhvr>
                                      <p:tavLst>
                                        <p:tav tm="0">
                                          <p:val>
                                            <p:strVal val="0-#ppt_w/2"/>
                                          </p:val>
                                        </p:tav>
                                        <p:tav tm="100000">
                                          <p:val>
                                            <p:strVal val="#ppt_x"/>
                                          </p:val>
                                        </p:tav>
                                      </p:tavLst>
                                    </p:anim>
                                    <p:anim calcmode="lin" valueType="num">
                                      <p:cBhvr additive="base">
                                        <p:cTn id="24" dur="2000" fill="hold"/>
                                        <p:tgtEl>
                                          <p:spTgt spid="23">
                                            <p:txEl>
                                              <p:pRg st="0" end="0"/>
                                            </p:txEl>
                                          </p:spTgt>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23">
                                            <p:txEl>
                                              <p:pRg st="4" end="4"/>
                                            </p:txEl>
                                          </p:spTgt>
                                        </p:tgtEl>
                                        <p:attrNameLst>
                                          <p:attrName>style.visibility</p:attrName>
                                        </p:attrNameLst>
                                      </p:cBhvr>
                                      <p:to>
                                        <p:strVal val="visible"/>
                                      </p:to>
                                    </p:set>
                                    <p:anim calcmode="lin" valueType="num">
                                      <p:cBhvr additive="base">
                                        <p:cTn id="27" dur="2000" fill="hold"/>
                                        <p:tgtEl>
                                          <p:spTgt spid="23">
                                            <p:txEl>
                                              <p:pRg st="4" end="4"/>
                                            </p:txEl>
                                          </p:spTgt>
                                        </p:tgtEl>
                                        <p:attrNameLst>
                                          <p:attrName>ppt_x</p:attrName>
                                        </p:attrNameLst>
                                      </p:cBhvr>
                                      <p:tavLst>
                                        <p:tav tm="0">
                                          <p:val>
                                            <p:strVal val="0-#ppt_w/2"/>
                                          </p:val>
                                        </p:tav>
                                        <p:tav tm="100000">
                                          <p:val>
                                            <p:strVal val="#ppt_x"/>
                                          </p:val>
                                        </p:tav>
                                      </p:tavLst>
                                    </p:anim>
                                    <p:anim calcmode="lin" valueType="num">
                                      <p:cBhvr additive="base">
                                        <p:cTn id="28" dur="2000" fill="hold"/>
                                        <p:tgtEl>
                                          <p:spTgt spid="23">
                                            <p:txEl>
                                              <p:pRg st="4" end="4"/>
                                            </p:txEl>
                                          </p:spTgt>
                                        </p:tgtEl>
                                        <p:attrNameLst>
                                          <p:attrName>ppt_y</p:attrName>
                                        </p:attrNameLst>
                                      </p:cBhvr>
                                      <p:tavLst>
                                        <p:tav tm="0">
                                          <p:val>
                                            <p:strVal val="#ppt_y"/>
                                          </p:val>
                                        </p:tav>
                                        <p:tav tm="100000">
                                          <p:val>
                                            <p:strVal val="#ppt_y"/>
                                          </p:val>
                                        </p:tav>
                                      </p:tavLst>
                                    </p:anim>
                                  </p:childTnLst>
                                </p:cTn>
                              </p:par>
                              <p:par>
                                <p:cTn id="29" presetID="2" presetClass="entr" presetSubtype="8" fill="hold" nodeType="withEffect">
                                  <p:stCondLst>
                                    <p:cond delay="0"/>
                                  </p:stCondLst>
                                  <p:childTnLst>
                                    <p:set>
                                      <p:cBhvr>
                                        <p:cTn id="30" dur="1" fill="hold">
                                          <p:stCondLst>
                                            <p:cond delay="0"/>
                                          </p:stCondLst>
                                        </p:cTn>
                                        <p:tgtEl>
                                          <p:spTgt spid="23">
                                            <p:txEl>
                                              <p:pRg st="6" end="6"/>
                                            </p:txEl>
                                          </p:spTgt>
                                        </p:tgtEl>
                                        <p:attrNameLst>
                                          <p:attrName>style.visibility</p:attrName>
                                        </p:attrNameLst>
                                      </p:cBhvr>
                                      <p:to>
                                        <p:strVal val="visible"/>
                                      </p:to>
                                    </p:set>
                                    <p:anim calcmode="lin" valueType="num">
                                      <p:cBhvr additive="base">
                                        <p:cTn id="31" dur="2000" fill="hold"/>
                                        <p:tgtEl>
                                          <p:spTgt spid="23">
                                            <p:txEl>
                                              <p:pRg st="6" end="6"/>
                                            </p:txEl>
                                          </p:spTgt>
                                        </p:tgtEl>
                                        <p:attrNameLst>
                                          <p:attrName>ppt_x</p:attrName>
                                        </p:attrNameLst>
                                      </p:cBhvr>
                                      <p:tavLst>
                                        <p:tav tm="0">
                                          <p:val>
                                            <p:strVal val="0-#ppt_w/2"/>
                                          </p:val>
                                        </p:tav>
                                        <p:tav tm="100000">
                                          <p:val>
                                            <p:strVal val="#ppt_x"/>
                                          </p:val>
                                        </p:tav>
                                      </p:tavLst>
                                    </p:anim>
                                    <p:anim calcmode="lin" valueType="num">
                                      <p:cBhvr additive="base">
                                        <p:cTn id="32" dur="2000" fill="hold"/>
                                        <p:tgtEl>
                                          <p:spTgt spid="23">
                                            <p:txEl>
                                              <p:pRg st="6" end="6"/>
                                            </p:txEl>
                                          </p:spTgt>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23">
                                            <p:txEl>
                                              <p:pRg st="10" end="10"/>
                                            </p:txEl>
                                          </p:spTgt>
                                        </p:tgtEl>
                                        <p:attrNameLst>
                                          <p:attrName>style.visibility</p:attrName>
                                        </p:attrNameLst>
                                      </p:cBhvr>
                                      <p:to>
                                        <p:strVal val="visible"/>
                                      </p:to>
                                    </p:set>
                                    <p:anim calcmode="lin" valueType="num">
                                      <p:cBhvr additive="base">
                                        <p:cTn id="35" dur="2000" fill="hold"/>
                                        <p:tgtEl>
                                          <p:spTgt spid="23">
                                            <p:txEl>
                                              <p:pRg st="10" end="10"/>
                                            </p:txEl>
                                          </p:spTgt>
                                        </p:tgtEl>
                                        <p:attrNameLst>
                                          <p:attrName>ppt_x</p:attrName>
                                        </p:attrNameLst>
                                      </p:cBhvr>
                                      <p:tavLst>
                                        <p:tav tm="0">
                                          <p:val>
                                            <p:strVal val="0-#ppt_w/2"/>
                                          </p:val>
                                        </p:tav>
                                        <p:tav tm="100000">
                                          <p:val>
                                            <p:strVal val="#ppt_x"/>
                                          </p:val>
                                        </p:tav>
                                      </p:tavLst>
                                    </p:anim>
                                    <p:anim calcmode="lin" valueType="num">
                                      <p:cBhvr additive="base">
                                        <p:cTn id="36" dur="2000" fill="hold"/>
                                        <p:tgtEl>
                                          <p:spTgt spid="23">
                                            <p:txEl>
                                              <p:pRg st="10" end="10"/>
                                            </p:txEl>
                                          </p:spTgt>
                                        </p:tgtEl>
                                        <p:attrNameLst>
                                          <p:attrName>ppt_y</p:attrName>
                                        </p:attrNameLst>
                                      </p:cBhvr>
                                      <p:tavLst>
                                        <p:tav tm="0">
                                          <p:val>
                                            <p:strVal val="#ppt_y"/>
                                          </p:val>
                                        </p:tav>
                                        <p:tav tm="100000">
                                          <p:val>
                                            <p:strVal val="#ppt_y"/>
                                          </p:val>
                                        </p:tav>
                                      </p:tavLst>
                                    </p:anim>
                                  </p:childTnLst>
                                </p:cTn>
                              </p:par>
                              <p:par>
                                <p:cTn id="37" presetID="2" presetClass="entr" presetSubtype="8" fill="hold" nodeType="withEffect">
                                  <p:stCondLst>
                                    <p:cond delay="0"/>
                                  </p:stCondLst>
                                  <p:childTnLst>
                                    <p:set>
                                      <p:cBhvr>
                                        <p:cTn id="38" dur="1" fill="hold">
                                          <p:stCondLst>
                                            <p:cond delay="0"/>
                                          </p:stCondLst>
                                        </p:cTn>
                                        <p:tgtEl>
                                          <p:spTgt spid="23">
                                            <p:txEl>
                                              <p:pRg st="7" end="7"/>
                                            </p:txEl>
                                          </p:spTgt>
                                        </p:tgtEl>
                                        <p:attrNameLst>
                                          <p:attrName>style.visibility</p:attrName>
                                        </p:attrNameLst>
                                      </p:cBhvr>
                                      <p:to>
                                        <p:strVal val="visible"/>
                                      </p:to>
                                    </p:set>
                                    <p:anim calcmode="lin" valueType="num">
                                      <p:cBhvr additive="base">
                                        <p:cTn id="39" dur="2000" fill="hold"/>
                                        <p:tgtEl>
                                          <p:spTgt spid="23">
                                            <p:txEl>
                                              <p:pRg st="7" end="7"/>
                                            </p:txEl>
                                          </p:spTgt>
                                        </p:tgtEl>
                                        <p:attrNameLst>
                                          <p:attrName>ppt_x</p:attrName>
                                        </p:attrNameLst>
                                      </p:cBhvr>
                                      <p:tavLst>
                                        <p:tav tm="0">
                                          <p:val>
                                            <p:strVal val="0-#ppt_w/2"/>
                                          </p:val>
                                        </p:tav>
                                        <p:tav tm="100000">
                                          <p:val>
                                            <p:strVal val="#ppt_x"/>
                                          </p:val>
                                        </p:tav>
                                      </p:tavLst>
                                    </p:anim>
                                    <p:anim calcmode="lin" valueType="num">
                                      <p:cBhvr additive="base">
                                        <p:cTn id="40" dur="2000" fill="hold"/>
                                        <p:tgtEl>
                                          <p:spTgt spid="23">
                                            <p:txEl>
                                              <p:pRg st="7" end="7"/>
                                            </p:txEl>
                                          </p:spTgt>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23">
                                            <p:txEl>
                                              <p:pRg st="8" end="8"/>
                                            </p:txEl>
                                          </p:spTgt>
                                        </p:tgtEl>
                                        <p:attrNameLst>
                                          <p:attrName>style.visibility</p:attrName>
                                        </p:attrNameLst>
                                      </p:cBhvr>
                                      <p:to>
                                        <p:strVal val="visible"/>
                                      </p:to>
                                    </p:set>
                                    <p:anim calcmode="lin" valueType="num">
                                      <p:cBhvr additive="base">
                                        <p:cTn id="43" dur="2000" fill="hold"/>
                                        <p:tgtEl>
                                          <p:spTgt spid="23">
                                            <p:txEl>
                                              <p:pRg st="8" end="8"/>
                                            </p:txEl>
                                          </p:spTgt>
                                        </p:tgtEl>
                                        <p:attrNameLst>
                                          <p:attrName>ppt_x</p:attrName>
                                        </p:attrNameLst>
                                      </p:cBhvr>
                                      <p:tavLst>
                                        <p:tav tm="0">
                                          <p:val>
                                            <p:strVal val="0-#ppt_w/2"/>
                                          </p:val>
                                        </p:tav>
                                        <p:tav tm="100000">
                                          <p:val>
                                            <p:strVal val="#ppt_x"/>
                                          </p:val>
                                        </p:tav>
                                      </p:tavLst>
                                    </p:anim>
                                    <p:anim calcmode="lin" valueType="num">
                                      <p:cBhvr additive="base">
                                        <p:cTn id="44" dur="2000" fill="hold"/>
                                        <p:tgtEl>
                                          <p:spTgt spid="23">
                                            <p:txEl>
                                              <p:pRg st="8" end="8"/>
                                            </p:txEl>
                                          </p:spTgt>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24">
                                            <p:txEl>
                                              <p:pRg st="0" end="0"/>
                                            </p:txEl>
                                          </p:spTgt>
                                        </p:tgtEl>
                                        <p:attrNameLst>
                                          <p:attrName>style.visibility</p:attrName>
                                        </p:attrNameLst>
                                      </p:cBhvr>
                                      <p:to>
                                        <p:strVal val="visible"/>
                                      </p:to>
                                    </p:set>
                                    <p:anim calcmode="lin" valueType="num">
                                      <p:cBhvr additive="base">
                                        <p:cTn id="47" dur="2000" fill="hold"/>
                                        <p:tgtEl>
                                          <p:spTgt spid="24">
                                            <p:txEl>
                                              <p:pRg st="0" end="0"/>
                                            </p:txEl>
                                          </p:spTgt>
                                        </p:tgtEl>
                                        <p:attrNameLst>
                                          <p:attrName>ppt_x</p:attrName>
                                        </p:attrNameLst>
                                      </p:cBhvr>
                                      <p:tavLst>
                                        <p:tav tm="0">
                                          <p:val>
                                            <p:strVal val="0-#ppt_w/2"/>
                                          </p:val>
                                        </p:tav>
                                        <p:tav tm="100000">
                                          <p:val>
                                            <p:strVal val="#ppt_x"/>
                                          </p:val>
                                        </p:tav>
                                      </p:tavLst>
                                    </p:anim>
                                    <p:anim calcmode="lin" valueType="num">
                                      <p:cBhvr additive="base">
                                        <p:cTn id="48" dur="2000" fill="hold"/>
                                        <p:tgtEl>
                                          <p:spTgt spid="24">
                                            <p:txEl>
                                              <p:pRg st="0" end="0"/>
                                            </p:txEl>
                                          </p:spTgt>
                                        </p:tgtEl>
                                        <p:attrNameLst>
                                          <p:attrName>ppt_y</p:attrName>
                                        </p:attrNameLst>
                                      </p:cBhvr>
                                      <p:tavLst>
                                        <p:tav tm="0">
                                          <p:val>
                                            <p:strVal val="#ppt_y"/>
                                          </p:val>
                                        </p:tav>
                                        <p:tav tm="100000">
                                          <p:val>
                                            <p:strVal val="#ppt_y"/>
                                          </p:val>
                                        </p:tav>
                                      </p:tavLst>
                                    </p:anim>
                                  </p:childTnLst>
                                </p:cTn>
                              </p:par>
                              <p:par>
                                <p:cTn id="49" presetID="2" presetClass="entr" presetSubtype="8" fill="hold" grpId="0" nodeType="withEffect">
                                  <p:stCondLst>
                                    <p:cond delay="0"/>
                                  </p:stCondLst>
                                  <p:childTnLst>
                                    <p:set>
                                      <p:cBhvr>
                                        <p:cTn id="50" dur="1" fill="hold">
                                          <p:stCondLst>
                                            <p:cond delay="0"/>
                                          </p:stCondLst>
                                        </p:cTn>
                                        <p:tgtEl>
                                          <p:spTgt spid="24">
                                            <p:txEl>
                                              <p:pRg st="2" end="2"/>
                                            </p:txEl>
                                          </p:spTgt>
                                        </p:tgtEl>
                                        <p:attrNameLst>
                                          <p:attrName>style.visibility</p:attrName>
                                        </p:attrNameLst>
                                      </p:cBhvr>
                                      <p:to>
                                        <p:strVal val="visible"/>
                                      </p:to>
                                    </p:set>
                                    <p:anim calcmode="lin" valueType="num">
                                      <p:cBhvr additive="base">
                                        <p:cTn id="51" dur="2000" fill="hold"/>
                                        <p:tgtEl>
                                          <p:spTgt spid="24">
                                            <p:txEl>
                                              <p:pRg st="2" end="2"/>
                                            </p:txEl>
                                          </p:spTgt>
                                        </p:tgtEl>
                                        <p:attrNameLst>
                                          <p:attrName>ppt_x</p:attrName>
                                        </p:attrNameLst>
                                      </p:cBhvr>
                                      <p:tavLst>
                                        <p:tav tm="0">
                                          <p:val>
                                            <p:strVal val="0-#ppt_w/2"/>
                                          </p:val>
                                        </p:tav>
                                        <p:tav tm="100000">
                                          <p:val>
                                            <p:strVal val="#ppt_x"/>
                                          </p:val>
                                        </p:tav>
                                      </p:tavLst>
                                    </p:anim>
                                    <p:anim calcmode="lin" valueType="num">
                                      <p:cBhvr additive="base">
                                        <p:cTn id="52" dur="2000" fill="hold"/>
                                        <p:tgtEl>
                                          <p:spTgt spid="24">
                                            <p:txEl>
                                              <p:pRg st="2" end="2"/>
                                            </p:txEl>
                                          </p:spTgt>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24">
                                            <p:txEl>
                                              <p:pRg st="4" end="4"/>
                                            </p:txEl>
                                          </p:spTgt>
                                        </p:tgtEl>
                                        <p:attrNameLst>
                                          <p:attrName>style.visibility</p:attrName>
                                        </p:attrNameLst>
                                      </p:cBhvr>
                                      <p:to>
                                        <p:strVal val="visible"/>
                                      </p:to>
                                    </p:set>
                                    <p:anim calcmode="lin" valueType="num">
                                      <p:cBhvr additive="base">
                                        <p:cTn id="55" dur="2000" fill="hold"/>
                                        <p:tgtEl>
                                          <p:spTgt spid="24">
                                            <p:txEl>
                                              <p:pRg st="4" end="4"/>
                                            </p:txEl>
                                          </p:spTgt>
                                        </p:tgtEl>
                                        <p:attrNameLst>
                                          <p:attrName>ppt_x</p:attrName>
                                        </p:attrNameLst>
                                      </p:cBhvr>
                                      <p:tavLst>
                                        <p:tav tm="0">
                                          <p:val>
                                            <p:strVal val="0-#ppt_w/2"/>
                                          </p:val>
                                        </p:tav>
                                        <p:tav tm="100000">
                                          <p:val>
                                            <p:strVal val="#ppt_x"/>
                                          </p:val>
                                        </p:tav>
                                      </p:tavLst>
                                    </p:anim>
                                    <p:anim calcmode="lin" valueType="num">
                                      <p:cBhvr additive="base">
                                        <p:cTn id="56" dur="2000" fill="hold"/>
                                        <p:tgtEl>
                                          <p:spTgt spid="24">
                                            <p:txEl>
                                              <p:pRg st="4" end="4"/>
                                            </p:txEl>
                                          </p:spTgt>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24">
                                            <p:txEl>
                                              <p:pRg st="5" end="5"/>
                                            </p:txEl>
                                          </p:spTgt>
                                        </p:tgtEl>
                                        <p:attrNameLst>
                                          <p:attrName>style.visibility</p:attrName>
                                        </p:attrNameLst>
                                      </p:cBhvr>
                                      <p:to>
                                        <p:strVal val="visible"/>
                                      </p:to>
                                    </p:set>
                                    <p:anim calcmode="lin" valueType="num">
                                      <p:cBhvr additive="base">
                                        <p:cTn id="59" dur="2000" fill="hold"/>
                                        <p:tgtEl>
                                          <p:spTgt spid="24">
                                            <p:txEl>
                                              <p:pRg st="5" end="5"/>
                                            </p:txEl>
                                          </p:spTgt>
                                        </p:tgtEl>
                                        <p:attrNameLst>
                                          <p:attrName>ppt_x</p:attrName>
                                        </p:attrNameLst>
                                      </p:cBhvr>
                                      <p:tavLst>
                                        <p:tav tm="0">
                                          <p:val>
                                            <p:strVal val="0-#ppt_w/2"/>
                                          </p:val>
                                        </p:tav>
                                        <p:tav tm="100000">
                                          <p:val>
                                            <p:strVal val="#ppt_x"/>
                                          </p:val>
                                        </p:tav>
                                      </p:tavLst>
                                    </p:anim>
                                    <p:anim calcmode="lin" valueType="num">
                                      <p:cBhvr additive="base">
                                        <p:cTn id="60" dur="2000" fill="hold"/>
                                        <p:tgtEl>
                                          <p:spTgt spid="24">
                                            <p:txEl>
                                              <p:pRg st="5" end="5"/>
                                            </p:txEl>
                                          </p:spTgt>
                                        </p:tgtEl>
                                        <p:attrNameLst>
                                          <p:attrName>ppt_y</p:attrName>
                                        </p:attrNameLst>
                                      </p:cBhvr>
                                      <p:tavLst>
                                        <p:tav tm="0">
                                          <p:val>
                                            <p:strVal val="#ppt_y"/>
                                          </p:val>
                                        </p:tav>
                                        <p:tav tm="100000">
                                          <p:val>
                                            <p:strVal val="#ppt_y"/>
                                          </p:val>
                                        </p:tav>
                                      </p:tavLst>
                                    </p:anim>
                                  </p:childTnLst>
                                </p:cTn>
                              </p:par>
                              <p:par>
                                <p:cTn id="61" presetID="2" presetClass="entr" presetSubtype="8" fill="hold" grpId="0" nodeType="withEffect">
                                  <p:stCondLst>
                                    <p:cond delay="0"/>
                                  </p:stCondLst>
                                  <p:childTnLst>
                                    <p:set>
                                      <p:cBhvr>
                                        <p:cTn id="62" dur="1" fill="hold">
                                          <p:stCondLst>
                                            <p:cond delay="0"/>
                                          </p:stCondLst>
                                        </p:cTn>
                                        <p:tgtEl>
                                          <p:spTgt spid="24">
                                            <p:txEl>
                                              <p:pRg st="6" end="6"/>
                                            </p:txEl>
                                          </p:spTgt>
                                        </p:tgtEl>
                                        <p:attrNameLst>
                                          <p:attrName>style.visibility</p:attrName>
                                        </p:attrNameLst>
                                      </p:cBhvr>
                                      <p:to>
                                        <p:strVal val="visible"/>
                                      </p:to>
                                    </p:set>
                                    <p:anim calcmode="lin" valueType="num">
                                      <p:cBhvr additive="base">
                                        <p:cTn id="63" dur="2000" fill="hold"/>
                                        <p:tgtEl>
                                          <p:spTgt spid="24">
                                            <p:txEl>
                                              <p:pRg st="6" end="6"/>
                                            </p:txEl>
                                          </p:spTgt>
                                        </p:tgtEl>
                                        <p:attrNameLst>
                                          <p:attrName>ppt_x</p:attrName>
                                        </p:attrNameLst>
                                      </p:cBhvr>
                                      <p:tavLst>
                                        <p:tav tm="0">
                                          <p:val>
                                            <p:strVal val="0-#ppt_w/2"/>
                                          </p:val>
                                        </p:tav>
                                        <p:tav tm="100000">
                                          <p:val>
                                            <p:strVal val="#ppt_x"/>
                                          </p:val>
                                        </p:tav>
                                      </p:tavLst>
                                    </p:anim>
                                    <p:anim calcmode="lin" valueType="num">
                                      <p:cBhvr additive="base">
                                        <p:cTn id="64" dur="2000" fill="hold"/>
                                        <p:tgtEl>
                                          <p:spTgt spid="24">
                                            <p:txEl>
                                              <p:pRg st="6" end="6"/>
                                            </p:txEl>
                                          </p:spTgt>
                                        </p:tgtEl>
                                        <p:attrNameLst>
                                          <p:attrName>ppt_y</p:attrName>
                                        </p:attrNameLst>
                                      </p:cBhvr>
                                      <p:tavLst>
                                        <p:tav tm="0">
                                          <p:val>
                                            <p:strVal val="#ppt_y"/>
                                          </p:val>
                                        </p:tav>
                                        <p:tav tm="100000">
                                          <p:val>
                                            <p:strVal val="#ppt_y"/>
                                          </p:val>
                                        </p:tav>
                                      </p:tavLst>
                                    </p:anim>
                                  </p:childTnLst>
                                </p:cTn>
                              </p:par>
                              <p:par>
                                <p:cTn id="65" presetID="2" presetClass="entr" presetSubtype="8" fill="hold" grpId="0" nodeType="withEffect">
                                  <p:stCondLst>
                                    <p:cond delay="0"/>
                                  </p:stCondLst>
                                  <p:childTnLst>
                                    <p:set>
                                      <p:cBhvr>
                                        <p:cTn id="66" dur="1" fill="hold">
                                          <p:stCondLst>
                                            <p:cond delay="0"/>
                                          </p:stCondLst>
                                        </p:cTn>
                                        <p:tgtEl>
                                          <p:spTgt spid="24">
                                            <p:txEl>
                                              <p:pRg st="7" end="7"/>
                                            </p:txEl>
                                          </p:spTgt>
                                        </p:tgtEl>
                                        <p:attrNameLst>
                                          <p:attrName>style.visibility</p:attrName>
                                        </p:attrNameLst>
                                      </p:cBhvr>
                                      <p:to>
                                        <p:strVal val="visible"/>
                                      </p:to>
                                    </p:set>
                                    <p:anim calcmode="lin" valueType="num">
                                      <p:cBhvr additive="base">
                                        <p:cTn id="67" dur="2000" fill="hold"/>
                                        <p:tgtEl>
                                          <p:spTgt spid="24">
                                            <p:txEl>
                                              <p:pRg st="7" end="7"/>
                                            </p:txEl>
                                          </p:spTgt>
                                        </p:tgtEl>
                                        <p:attrNameLst>
                                          <p:attrName>ppt_x</p:attrName>
                                        </p:attrNameLst>
                                      </p:cBhvr>
                                      <p:tavLst>
                                        <p:tav tm="0">
                                          <p:val>
                                            <p:strVal val="0-#ppt_w/2"/>
                                          </p:val>
                                        </p:tav>
                                        <p:tav tm="100000">
                                          <p:val>
                                            <p:strVal val="#ppt_x"/>
                                          </p:val>
                                        </p:tav>
                                      </p:tavLst>
                                    </p:anim>
                                    <p:anim calcmode="lin" valueType="num">
                                      <p:cBhvr additive="base">
                                        <p:cTn id="68" dur="2000" fill="hold"/>
                                        <p:tgtEl>
                                          <p:spTgt spid="24">
                                            <p:txEl>
                                              <p:pRg st="7" end="7"/>
                                            </p:txEl>
                                          </p:spTgt>
                                        </p:tgtEl>
                                        <p:attrNameLst>
                                          <p:attrName>ppt_y</p:attrName>
                                        </p:attrNameLst>
                                      </p:cBhvr>
                                      <p:tavLst>
                                        <p:tav tm="0">
                                          <p:val>
                                            <p:strVal val="#ppt_y"/>
                                          </p:val>
                                        </p:tav>
                                        <p:tav tm="100000">
                                          <p:val>
                                            <p:strVal val="#ppt_y"/>
                                          </p:val>
                                        </p:tav>
                                      </p:tavLst>
                                    </p:anim>
                                  </p:childTnLst>
                                </p:cTn>
                              </p:par>
                              <p:par>
                                <p:cTn id="69" presetID="9" presetClass="entr" presetSubtype="0" fill="hold" grpId="1" nodeType="withEffect">
                                  <p:stCondLst>
                                    <p:cond delay="0"/>
                                  </p:stCondLst>
                                  <p:childTnLst>
                                    <p:set>
                                      <p:cBhvr>
                                        <p:cTn id="70" dur="1" fill="hold">
                                          <p:stCondLst>
                                            <p:cond delay="0"/>
                                          </p:stCondLst>
                                        </p:cTn>
                                        <p:tgtEl>
                                          <p:spTgt spid="24">
                                            <p:txEl>
                                              <p:pRg st="0" end="0"/>
                                            </p:txEl>
                                          </p:spTgt>
                                        </p:tgtEl>
                                        <p:attrNameLst>
                                          <p:attrName>style.visibility</p:attrName>
                                        </p:attrNameLst>
                                      </p:cBhvr>
                                      <p:to>
                                        <p:strVal val="visible"/>
                                      </p:to>
                                    </p:set>
                                    <p:animEffect transition="in" filter="dissolve">
                                      <p:cBhvr>
                                        <p:cTn id="71" dur="500"/>
                                        <p:tgtEl>
                                          <p:spTgt spid="24">
                                            <p:txEl>
                                              <p:pRg st="0" end="0"/>
                                            </p:txEl>
                                          </p:spTgt>
                                        </p:tgtEl>
                                      </p:cBhvr>
                                    </p:animEffect>
                                  </p:childTnLst>
                                </p:cTn>
                              </p:par>
                              <p:par>
                                <p:cTn id="72" presetID="9" presetClass="entr" presetSubtype="0" fill="hold" grpId="1" nodeType="withEffect">
                                  <p:stCondLst>
                                    <p:cond delay="0"/>
                                  </p:stCondLst>
                                  <p:childTnLst>
                                    <p:set>
                                      <p:cBhvr>
                                        <p:cTn id="73" dur="1" fill="hold">
                                          <p:stCondLst>
                                            <p:cond delay="0"/>
                                          </p:stCondLst>
                                        </p:cTn>
                                        <p:tgtEl>
                                          <p:spTgt spid="24">
                                            <p:txEl>
                                              <p:pRg st="2" end="2"/>
                                            </p:txEl>
                                          </p:spTgt>
                                        </p:tgtEl>
                                        <p:attrNameLst>
                                          <p:attrName>style.visibility</p:attrName>
                                        </p:attrNameLst>
                                      </p:cBhvr>
                                      <p:to>
                                        <p:strVal val="visible"/>
                                      </p:to>
                                    </p:set>
                                    <p:animEffect transition="in" filter="dissolve">
                                      <p:cBhvr>
                                        <p:cTn id="74" dur="500"/>
                                        <p:tgtEl>
                                          <p:spTgt spid="24">
                                            <p:txEl>
                                              <p:pRg st="2" end="2"/>
                                            </p:txEl>
                                          </p:spTgt>
                                        </p:tgtEl>
                                      </p:cBhvr>
                                    </p:animEffect>
                                  </p:childTnLst>
                                </p:cTn>
                              </p:par>
                              <p:par>
                                <p:cTn id="75" presetID="9" presetClass="entr" presetSubtype="0" fill="hold" grpId="1" nodeType="withEffect">
                                  <p:stCondLst>
                                    <p:cond delay="0"/>
                                  </p:stCondLst>
                                  <p:childTnLst>
                                    <p:set>
                                      <p:cBhvr>
                                        <p:cTn id="76" dur="1" fill="hold">
                                          <p:stCondLst>
                                            <p:cond delay="0"/>
                                          </p:stCondLst>
                                        </p:cTn>
                                        <p:tgtEl>
                                          <p:spTgt spid="24">
                                            <p:txEl>
                                              <p:pRg st="4" end="4"/>
                                            </p:txEl>
                                          </p:spTgt>
                                        </p:tgtEl>
                                        <p:attrNameLst>
                                          <p:attrName>style.visibility</p:attrName>
                                        </p:attrNameLst>
                                      </p:cBhvr>
                                      <p:to>
                                        <p:strVal val="visible"/>
                                      </p:to>
                                    </p:set>
                                    <p:animEffect transition="in" filter="dissolve">
                                      <p:cBhvr>
                                        <p:cTn id="77" dur="500"/>
                                        <p:tgtEl>
                                          <p:spTgt spid="24">
                                            <p:txEl>
                                              <p:pRg st="4" end="4"/>
                                            </p:txEl>
                                          </p:spTgt>
                                        </p:tgtEl>
                                      </p:cBhvr>
                                    </p:animEffect>
                                  </p:childTnLst>
                                </p:cTn>
                              </p:par>
                              <p:par>
                                <p:cTn id="78" presetID="9" presetClass="entr" presetSubtype="0" fill="hold" grpId="1" nodeType="withEffect">
                                  <p:stCondLst>
                                    <p:cond delay="0"/>
                                  </p:stCondLst>
                                  <p:childTnLst>
                                    <p:set>
                                      <p:cBhvr>
                                        <p:cTn id="79" dur="1" fill="hold">
                                          <p:stCondLst>
                                            <p:cond delay="0"/>
                                          </p:stCondLst>
                                        </p:cTn>
                                        <p:tgtEl>
                                          <p:spTgt spid="24">
                                            <p:txEl>
                                              <p:pRg st="5" end="5"/>
                                            </p:txEl>
                                          </p:spTgt>
                                        </p:tgtEl>
                                        <p:attrNameLst>
                                          <p:attrName>style.visibility</p:attrName>
                                        </p:attrNameLst>
                                      </p:cBhvr>
                                      <p:to>
                                        <p:strVal val="visible"/>
                                      </p:to>
                                    </p:set>
                                    <p:animEffect transition="in" filter="dissolve">
                                      <p:cBhvr>
                                        <p:cTn id="80" dur="500"/>
                                        <p:tgtEl>
                                          <p:spTgt spid="24">
                                            <p:txEl>
                                              <p:pRg st="5" end="5"/>
                                            </p:txEl>
                                          </p:spTgt>
                                        </p:tgtEl>
                                      </p:cBhvr>
                                    </p:animEffect>
                                  </p:childTnLst>
                                </p:cTn>
                              </p:par>
                              <p:par>
                                <p:cTn id="81" presetID="9" presetClass="entr" presetSubtype="0" fill="hold" grpId="1" nodeType="withEffect">
                                  <p:stCondLst>
                                    <p:cond delay="0"/>
                                  </p:stCondLst>
                                  <p:childTnLst>
                                    <p:set>
                                      <p:cBhvr>
                                        <p:cTn id="82" dur="1" fill="hold">
                                          <p:stCondLst>
                                            <p:cond delay="0"/>
                                          </p:stCondLst>
                                        </p:cTn>
                                        <p:tgtEl>
                                          <p:spTgt spid="24">
                                            <p:txEl>
                                              <p:pRg st="6" end="6"/>
                                            </p:txEl>
                                          </p:spTgt>
                                        </p:tgtEl>
                                        <p:attrNameLst>
                                          <p:attrName>style.visibility</p:attrName>
                                        </p:attrNameLst>
                                      </p:cBhvr>
                                      <p:to>
                                        <p:strVal val="visible"/>
                                      </p:to>
                                    </p:set>
                                    <p:animEffect transition="in" filter="dissolve">
                                      <p:cBhvr>
                                        <p:cTn id="83" dur="500"/>
                                        <p:tgtEl>
                                          <p:spTgt spid="24">
                                            <p:txEl>
                                              <p:pRg st="6" end="6"/>
                                            </p:txEl>
                                          </p:spTgt>
                                        </p:tgtEl>
                                      </p:cBhvr>
                                    </p:animEffect>
                                  </p:childTnLst>
                                </p:cTn>
                              </p:par>
                              <p:par>
                                <p:cTn id="84" presetID="9" presetClass="entr" presetSubtype="0" fill="hold" grpId="1" nodeType="withEffect">
                                  <p:stCondLst>
                                    <p:cond delay="0"/>
                                  </p:stCondLst>
                                  <p:childTnLst>
                                    <p:set>
                                      <p:cBhvr>
                                        <p:cTn id="85" dur="1" fill="hold">
                                          <p:stCondLst>
                                            <p:cond delay="0"/>
                                          </p:stCondLst>
                                        </p:cTn>
                                        <p:tgtEl>
                                          <p:spTgt spid="24">
                                            <p:txEl>
                                              <p:pRg st="7" end="7"/>
                                            </p:txEl>
                                          </p:spTgt>
                                        </p:tgtEl>
                                        <p:attrNameLst>
                                          <p:attrName>style.visibility</p:attrName>
                                        </p:attrNameLst>
                                      </p:cBhvr>
                                      <p:to>
                                        <p:strVal val="visible"/>
                                      </p:to>
                                    </p:set>
                                    <p:animEffect transition="in" filter="dissolve">
                                      <p:cBhvr>
                                        <p:cTn id="86" dur="500"/>
                                        <p:tgtEl>
                                          <p:spTgt spid="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uild="allAtOnce"/>
      <p:bldP spid="24" grpId="1" build="allAtOnce"/>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smtClean="0"/>
              <a:t>Objets du patrimoine culturel</a:t>
            </a:r>
            <a:endParaRPr lang="fr-FR" dirty="0"/>
          </a:p>
        </p:txBody>
      </p:sp>
      <p:sp>
        <p:nvSpPr>
          <p:cNvPr id="3" name="Espace réservé du contenu 2"/>
          <p:cNvSpPr>
            <a:spLocks noGrp="1"/>
          </p:cNvSpPr>
          <p:nvPr>
            <p:ph sz="quarter" idx="1"/>
          </p:nvPr>
        </p:nvSpPr>
        <p:spPr/>
        <p:txBody>
          <a:bodyPr/>
          <a:lstStyle/>
          <a:p>
            <a:pPr marL="0" indent="0">
              <a:buNone/>
            </a:pPr>
            <a:r>
              <a:rPr lang="fr-FR" dirty="0" smtClean="0"/>
              <a:t>Quelques exemples d’objets du patrimoine:</a:t>
            </a:r>
          </a:p>
          <a:p>
            <a:pPr marL="0" indent="0">
              <a:buNone/>
            </a:pPr>
            <a:endParaRPr lang="fr-FR" dirty="0" smtClean="0"/>
          </a:p>
          <a:p>
            <a:pPr>
              <a:buFontTx/>
              <a:buChar char="-"/>
            </a:pPr>
            <a:r>
              <a:rPr lang="fr-FR" dirty="0" smtClean="0"/>
              <a:t>Tableau de grand maître</a:t>
            </a:r>
          </a:p>
          <a:p>
            <a:pPr>
              <a:buFontTx/>
              <a:buChar char="-"/>
            </a:pPr>
            <a:r>
              <a:rPr lang="fr-FR" dirty="0" smtClean="0"/>
              <a:t>Bâtiment classé</a:t>
            </a:r>
          </a:p>
          <a:p>
            <a:pPr>
              <a:buFontTx/>
              <a:buChar char="-"/>
            </a:pPr>
            <a:r>
              <a:rPr lang="fr-FR" dirty="0" smtClean="0"/>
              <a:t>Tête de fibule étrusque</a:t>
            </a:r>
          </a:p>
          <a:p>
            <a:pPr>
              <a:buFontTx/>
              <a:buChar char="-"/>
            </a:pPr>
            <a:r>
              <a:rPr lang="fr-FR" dirty="0" smtClean="0"/>
              <a:t>Enregistrement audio d’un concert de la Cité de la musique</a:t>
            </a:r>
            <a:endParaRPr lang="fr-FR" dirty="0"/>
          </a:p>
        </p:txBody>
      </p:sp>
    </p:spTree>
    <p:extLst>
      <p:ext uri="{BB962C8B-B14F-4D97-AF65-F5344CB8AC3E}">
        <p14:creationId xmlns:p14="http://schemas.microsoft.com/office/powerpoint/2010/main" val="1231210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Médian">
  <a:themeElements>
    <a:clrScheme name="Médian">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Médian">
      <a:maj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w Cen MT"/>
        <a:ea typeface=""/>
        <a:cs typeface=""/>
        <a:font script="Grek" typeface="Calibri"/>
        <a:font script="Cyrl" typeface="Calibri"/>
        <a:font script="Jpan" typeface="HGPｺﾞｼｯｸE"/>
        <a:font script="Hang" typeface="HY얕은샘물M"/>
        <a:font script="Hans" typeface="华文仿宋"/>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édian">
      <a:fillStyleLst>
        <a:solidFill>
          <a:schemeClr val="phClr"/>
        </a:solidFill>
        <a:solidFill>
          <a:schemeClr val="phClr">
            <a:tint val="50000"/>
          </a:schemeClr>
        </a:solidFill>
        <a:solidFill>
          <a:schemeClr val="phClr"/>
        </a:solidFill>
      </a:fillStyleLst>
      <a:lnStyleLst>
        <a:ln w="10000" cap="flat" cmpd="sng" algn="ctr">
          <a:solidFill>
            <a:schemeClr val="phClr"/>
          </a:solidFill>
          <a:prstDash val="solid"/>
        </a:ln>
        <a:ln w="19050" cap="flat" cmpd="sng" algn="ctr">
          <a:solidFill>
            <a:schemeClr val="phClr"/>
          </a:solidFill>
          <a:prstDash val="solid"/>
        </a:ln>
        <a:ln w="47625" cap="flat" cmpd="dbl" algn="ctr">
          <a:solidFill>
            <a:schemeClr val="phClr"/>
          </a:solidFill>
          <a:prstDash val="solid"/>
        </a:ln>
      </a:lnStyleLst>
      <a:effectStyleLst>
        <a:effectStyle>
          <a:effectLst>
            <a:outerShdw blurRad="38100" dist="30000" dir="5400000" rotWithShape="0">
              <a:srgbClr val="000000">
                <a:alpha val="45000"/>
              </a:srgbClr>
            </a:outerShdw>
          </a:effectLst>
        </a:effectStyle>
        <a:effectStyle>
          <a:effectLst>
            <a:outerShdw blurRad="38100" dist="30000" dir="5400000" rotWithShape="0">
              <a:srgbClr val="000000">
                <a:alpha val="45000"/>
              </a:srgbClr>
            </a:outerShdw>
          </a:effectLst>
        </a:effectStyle>
        <a:effectStyle>
          <a:effectLst>
            <a:outerShdw blurRad="38100" dist="25400" dir="5400000" rotWithShape="0">
              <a:srgbClr val="000000">
                <a:alpha val="35000"/>
              </a:srgbClr>
            </a:outerShdw>
          </a:effectLst>
          <a:scene3d>
            <a:camera prst="isometricTopDown" fov="0">
              <a:rot lat="0" lon="0" rev="0"/>
            </a:camera>
            <a:lightRig rig="balanced" dir="t">
              <a:rot lat="0" lon="0" rev="13800000"/>
            </a:lightRig>
          </a:scene3d>
          <a:sp3d extrusionH="12700" prstMaterial="plastic">
            <a:bevelT w="38100" h="25400" prst="softRound"/>
            <a:contourClr>
              <a:schemeClr val="phClr"/>
            </a:contourClr>
          </a:sp3d>
        </a:effectStyle>
      </a:effectStyleLst>
      <a:bgFillStyleLst>
        <a:solidFill>
          <a:schemeClr val="phClr"/>
        </a:solidFill>
        <a:blipFill>
          <a:blip xmlns:r="http://schemas.openxmlformats.org/officeDocument/2006/relationships" r:embed="rId1">
            <a:duotone>
              <a:schemeClr val="phClr">
                <a:shade val="90000"/>
                <a:satMod val="140000"/>
              </a:schemeClr>
              <a:schemeClr val="phClr">
                <a:satMod val="120000"/>
              </a:schemeClr>
            </a:duotone>
          </a:blip>
          <a:tile tx="0" ty="0" sx="100000" sy="100000" flip="none" algn="tl"/>
        </a:blipFill>
        <a:blipFill>
          <a:blip xmlns:r="http://schemas.openxmlformats.org/officeDocument/2006/relationships" r:embed="rId2">
            <a:duotone>
              <a:schemeClr val="phClr">
                <a:shade val="90000"/>
                <a:satMod val="140000"/>
              </a:schemeClr>
              <a:schemeClr val="phClr">
                <a:satMod val="12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11395</TotalTime>
  <Words>1737</Words>
  <Application>Microsoft Office PowerPoint</Application>
  <PresentationFormat>Affichage à l'écran (4:3)</PresentationFormat>
  <Paragraphs>383</Paragraphs>
  <Slides>36</Slides>
  <Notes>25</Notes>
  <HiddenSlides>0</HiddenSlides>
  <MMClips>0</MMClips>
  <ScaleCrop>false</ScaleCrop>
  <HeadingPairs>
    <vt:vector size="6" baseType="variant">
      <vt:variant>
        <vt:lpstr>Thème</vt:lpstr>
      </vt:variant>
      <vt:variant>
        <vt:i4>1</vt:i4>
      </vt:variant>
      <vt:variant>
        <vt:lpstr>Serveurs OLE incorporés</vt:lpstr>
      </vt:variant>
      <vt:variant>
        <vt:i4>1</vt:i4>
      </vt:variant>
      <vt:variant>
        <vt:lpstr>Titres des diapositives</vt:lpstr>
      </vt:variant>
      <vt:variant>
        <vt:i4>36</vt:i4>
      </vt:variant>
    </vt:vector>
  </HeadingPairs>
  <TitlesOfParts>
    <vt:vector size="38" baseType="lpstr">
      <vt:lpstr>Médian</vt:lpstr>
      <vt:lpstr>Image</vt:lpstr>
      <vt:lpstr>Introduction à CIDOC-CRM et LIDO</vt:lpstr>
      <vt:lpstr>Déroulé</vt:lpstr>
      <vt:lpstr>CIDOC-CRM : When ?</vt:lpstr>
      <vt:lpstr>CIDOC-CRM : Where ?</vt:lpstr>
      <vt:lpstr>CIDOC-CRM : Who ?</vt:lpstr>
      <vt:lpstr>CIDOC-CRM : What ?</vt:lpstr>
      <vt:lpstr>CIDOC-CRM : What?</vt:lpstr>
      <vt:lpstr>Présentation PowerPoint</vt:lpstr>
      <vt:lpstr>Objets du patrimoine culturel</vt:lpstr>
      <vt:lpstr>Modèle conceptuel et Formats de description</vt:lpstr>
      <vt:lpstr>CIDOC-CRM : Why ?</vt:lpstr>
      <vt:lpstr>CIDOC-CRM : A quoi ça ressemble? </vt:lpstr>
      <vt:lpstr>CIDOC-CRM : A quoi ça ressemble? </vt:lpstr>
      <vt:lpstr>CIDOC-CRM : A quoi ça ressemble? </vt:lpstr>
      <vt:lpstr>CIDOC-CRM : Exemples</vt:lpstr>
      <vt:lpstr>Présentation PowerPoint</vt:lpstr>
      <vt:lpstr>Présentation PowerPoint</vt:lpstr>
      <vt:lpstr>Présentation PowerPoint</vt:lpstr>
      <vt:lpstr>The E2 Temporal Entity Hierarchy</vt:lpstr>
      <vt:lpstr>CIDOC-CRM : Exemples</vt:lpstr>
      <vt:lpstr>CIDOC-CRM : Event Oriented Model</vt:lpstr>
      <vt:lpstr>Présentation PowerPoint</vt:lpstr>
      <vt:lpstr>Présentation PowerPoint</vt:lpstr>
      <vt:lpstr>LIDO : www.lido-schema.org</vt:lpstr>
      <vt:lpstr>LIDO : Qu’est ce que c’est ?</vt:lpstr>
      <vt:lpstr>LIDO : Fonctionnalités</vt:lpstr>
      <vt:lpstr>LIDO : Fonctionnalités</vt:lpstr>
      <vt:lpstr>Présentation PowerPoint</vt:lpstr>
      <vt:lpstr>LIDO : importance des « events »</vt:lpstr>
      <vt:lpstr>LIDO : types d’événements</vt:lpstr>
      <vt:lpstr>Présentation PowerPoint</vt:lpstr>
      <vt:lpstr>Présentation PowerPoint</vt:lpstr>
      <vt:lpstr>Présentation PowerPoint</vt:lpstr>
      <vt:lpstr>Présentation PowerPoint</vt:lpstr>
      <vt:lpstr>Présentation PowerPoint</vt:lpstr>
      <vt:lpstr>LIDO : exemple complet de notice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rbailly</dc:creator>
  <cp:lastModifiedBy>rbailly</cp:lastModifiedBy>
  <cp:revision>79</cp:revision>
  <dcterms:created xsi:type="dcterms:W3CDTF">2013-01-07T12:58:15Z</dcterms:created>
  <dcterms:modified xsi:type="dcterms:W3CDTF">2013-02-01T15:27:36Z</dcterms:modified>
</cp:coreProperties>
</file>